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4324" r:id="rId2"/>
  </p:sldMasterIdLst>
  <p:notesMasterIdLst>
    <p:notesMasterId r:id="rId22"/>
  </p:notesMasterIdLst>
  <p:sldIdLst>
    <p:sldId id="352" r:id="rId3"/>
    <p:sldId id="258" r:id="rId4"/>
    <p:sldId id="354" r:id="rId5"/>
    <p:sldId id="355" r:id="rId6"/>
    <p:sldId id="374" r:id="rId7"/>
    <p:sldId id="375" r:id="rId8"/>
    <p:sldId id="377" r:id="rId9"/>
    <p:sldId id="356" r:id="rId10"/>
    <p:sldId id="357" r:id="rId11"/>
    <p:sldId id="358" r:id="rId12"/>
    <p:sldId id="359" r:id="rId13"/>
    <p:sldId id="368" r:id="rId14"/>
    <p:sldId id="369" r:id="rId15"/>
    <p:sldId id="360" r:id="rId16"/>
    <p:sldId id="361" r:id="rId17"/>
    <p:sldId id="362" r:id="rId18"/>
    <p:sldId id="378" r:id="rId19"/>
    <p:sldId id="367" r:id="rId20"/>
    <p:sldId id="363" r:id="rId21"/>
  </p:sldIdLst>
  <p:sldSz cx="12192000" cy="6858000"/>
  <p:notesSz cx="6858000" cy="9144000"/>
  <p:custDataLst>
    <p:tags r:id="rId2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06060"/>
    <a:srgbClr val="717171"/>
    <a:srgbClr val="6B6B6B"/>
    <a:srgbClr val="F23B48"/>
    <a:srgbClr val="00BBD6"/>
    <a:srgbClr val="937963"/>
    <a:srgbClr val="FFC000"/>
    <a:srgbClr val="895881"/>
    <a:srgbClr val="EAB200"/>
    <a:srgbClr val="B2D2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17292A2E-F333-43FB-9621-5CBBE7FDCDCB}" styleName="Açık Stil 2 - Vurgu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93D81CF-94F2-401A-BA57-92F5A7B2D0C5}" styleName="Orta Stil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0A1B5D5-9B99-4C35-A422-299274C87663}" styleName="Orta Stil 1 - Vurgu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12" autoAdjust="0"/>
    <p:restoredTop sz="93837" autoAdjust="0"/>
  </p:normalViewPr>
  <p:slideViewPr>
    <p:cSldViewPr snapToGrid="0">
      <p:cViewPr varScale="1">
        <p:scale>
          <a:sx n="114" d="100"/>
          <a:sy n="114" d="100"/>
        </p:scale>
        <p:origin x="360" y="84"/>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84E32AE-5C4D-493F-9BC1-B27E525E8F89}" type="doc">
      <dgm:prSet loTypeId="urn:microsoft.com/office/officeart/2005/8/layout/chevron2" loCatId="list" qsTypeId="urn:microsoft.com/office/officeart/2005/8/quickstyle/simple1" qsCatId="simple" csTypeId="urn:microsoft.com/office/officeart/2005/8/colors/accent0_1" csCatId="mainScheme" phldr="1"/>
      <dgm:spPr/>
      <dgm:t>
        <a:bodyPr/>
        <a:lstStyle/>
        <a:p>
          <a:endParaRPr lang="tr-TR"/>
        </a:p>
      </dgm:t>
    </dgm:pt>
    <dgm:pt modelId="{A5865837-131F-4112-9C96-7C8EC88C7B67}">
      <dgm:prSet phldrT="[Metin]" custT="1"/>
      <dgm:spPr/>
      <dgm:t>
        <a:bodyPr/>
        <a:lstStyle/>
        <a:p>
          <a:r>
            <a:rPr lang="tr-TR" sz="900" b="1" dirty="0">
              <a:latin typeface="Times New Roman" panose="02020603050405020304" pitchFamily="18" charset="0"/>
              <a:cs typeface="Times New Roman" panose="02020603050405020304" pitchFamily="18" charset="0"/>
            </a:rPr>
            <a:t>MAYIS</a:t>
          </a:r>
        </a:p>
      </dgm:t>
    </dgm:pt>
    <dgm:pt modelId="{F6A6C0CF-EF2F-4725-8E85-566CC32C34C1}" type="parTrans" cxnId="{D4338290-D657-4E3B-8241-24F3D1184949}">
      <dgm:prSet/>
      <dgm:spPr/>
      <dgm:t>
        <a:bodyPr/>
        <a:lstStyle/>
        <a:p>
          <a:endParaRPr lang="tr-TR"/>
        </a:p>
      </dgm:t>
    </dgm:pt>
    <dgm:pt modelId="{D89B6AE8-9166-4447-9B74-4171DF11CCCC}" type="sibTrans" cxnId="{D4338290-D657-4E3B-8241-24F3D1184949}">
      <dgm:prSet/>
      <dgm:spPr/>
      <dgm:t>
        <a:bodyPr/>
        <a:lstStyle/>
        <a:p>
          <a:endParaRPr lang="tr-TR"/>
        </a:p>
      </dgm:t>
    </dgm:pt>
    <dgm:pt modelId="{CCD7B377-EF4D-4555-8944-58DDF41AF45A}">
      <dgm:prSet phldrT="[Metin]" custT="1"/>
      <dgm:spPr/>
      <dgm:t>
        <a:bodyPr/>
        <a:lstStyle/>
        <a:p>
          <a:r>
            <a:rPr lang="tr-TR" sz="900" b="1" dirty="0">
              <a:latin typeface="Times New Roman" panose="02020603050405020304" pitchFamily="18" charset="0"/>
              <a:cs typeface="Times New Roman" panose="02020603050405020304" pitchFamily="18" charset="0"/>
            </a:rPr>
            <a:t>HAZİRAN</a:t>
          </a:r>
        </a:p>
      </dgm:t>
    </dgm:pt>
    <dgm:pt modelId="{4941A01B-5A12-454E-9FA1-79CFE9E04EC9}" type="parTrans" cxnId="{66FD1A89-E6C4-4825-9C65-152B0DC5D93F}">
      <dgm:prSet/>
      <dgm:spPr/>
      <dgm:t>
        <a:bodyPr/>
        <a:lstStyle/>
        <a:p>
          <a:endParaRPr lang="tr-TR"/>
        </a:p>
      </dgm:t>
    </dgm:pt>
    <dgm:pt modelId="{44AE5785-7A26-4880-B7E8-2C21A997C5F6}" type="sibTrans" cxnId="{66FD1A89-E6C4-4825-9C65-152B0DC5D93F}">
      <dgm:prSet/>
      <dgm:spPr/>
      <dgm:t>
        <a:bodyPr/>
        <a:lstStyle/>
        <a:p>
          <a:endParaRPr lang="tr-TR"/>
        </a:p>
      </dgm:t>
    </dgm:pt>
    <dgm:pt modelId="{D8A6B1F3-9A2D-4E91-A3F5-4E6BF3E6A523}">
      <dgm:prSet phldrT="[Metin]" custT="1"/>
      <dgm:spPr/>
      <dgm:t>
        <a:bodyPr/>
        <a:lstStyle/>
        <a:p>
          <a:r>
            <a:rPr lang="tr-TR" sz="900" b="1" dirty="0">
              <a:latin typeface="Times New Roman" panose="02020603050405020304" pitchFamily="18" charset="0"/>
              <a:cs typeface="Times New Roman" panose="02020603050405020304" pitchFamily="18" charset="0"/>
            </a:rPr>
            <a:t>HAZİRAN</a:t>
          </a:r>
        </a:p>
      </dgm:t>
    </dgm:pt>
    <dgm:pt modelId="{83E905B4-6E50-4C82-B775-D56B014F36AE}" type="parTrans" cxnId="{439A36A5-470C-4278-B87F-BDC049B1EC94}">
      <dgm:prSet/>
      <dgm:spPr/>
      <dgm:t>
        <a:bodyPr/>
        <a:lstStyle/>
        <a:p>
          <a:endParaRPr lang="tr-TR"/>
        </a:p>
      </dgm:t>
    </dgm:pt>
    <dgm:pt modelId="{A18A18FA-B80B-4439-AE38-6C524B760CB9}" type="sibTrans" cxnId="{439A36A5-470C-4278-B87F-BDC049B1EC94}">
      <dgm:prSet/>
      <dgm:spPr/>
      <dgm:t>
        <a:bodyPr/>
        <a:lstStyle/>
        <a:p>
          <a:endParaRPr lang="tr-TR"/>
        </a:p>
      </dgm:t>
    </dgm:pt>
    <dgm:pt modelId="{A7CC8926-C9C6-48E7-86FD-D98F00C010B6}">
      <dgm:prSet phldrT="[Metin]" custT="1"/>
      <dgm:spPr/>
      <dgm:t>
        <a:bodyPr/>
        <a:lstStyle/>
        <a:p>
          <a:r>
            <a:rPr lang="tr-TR" sz="850" b="1" dirty="0">
              <a:latin typeface="Times New Roman" panose="02020603050405020304" pitchFamily="18" charset="0"/>
              <a:cs typeface="Times New Roman" panose="02020603050405020304" pitchFamily="18" charset="0"/>
            </a:rPr>
            <a:t>İZLEYEN OCAK</a:t>
          </a:r>
        </a:p>
      </dgm:t>
    </dgm:pt>
    <dgm:pt modelId="{EEC68EB4-EF84-4A2F-BEA1-0B262324C2A2}" type="parTrans" cxnId="{F9DAB30A-7603-40DE-893E-AABBCB98FB67}">
      <dgm:prSet/>
      <dgm:spPr/>
      <dgm:t>
        <a:bodyPr/>
        <a:lstStyle/>
        <a:p>
          <a:endParaRPr lang="tr-TR"/>
        </a:p>
      </dgm:t>
    </dgm:pt>
    <dgm:pt modelId="{F851A6B5-356C-445D-BC3E-04B243CC344B}" type="sibTrans" cxnId="{F9DAB30A-7603-40DE-893E-AABBCB98FB67}">
      <dgm:prSet/>
      <dgm:spPr/>
      <dgm:t>
        <a:bodyPr/>
        <a:lstStyle/>
        <a:p>
          <a:endParaRPr lang="tr-TR"/>
        </a:p>
      </dgm:t>
    </dgm:pt>
    <dgm:pt modelId="{66D0E7A3-EE4E-4AFE-BDD7-20293512CE94}">
      <dgm:prSet phldrT="[Metin]" custT="1"/>
      <dgm:spPr/>
      <dgm:t>
        <a:bodyPr/>
        <a:lstStyle/>
        <a:p>
          <a:r>
            <a:rPr lang="tr-TR" sz="900" b="1" dirty="0">
              <a:latin typeface="Times New Roman" panose="02020603050405020304" pitchFamily="18" charset="0"/>
              <a:cs typeface="Times New Roman" panose="02020603050405020304" pitchFamily="18" charset="0"/>
            </a:rPr>
            <a:t>TEMMUZ</a:t>
          </a:r>
        </a:p>
      </dgm:t>
    </dgm:pt>
    <dgm:pt modelId="{FD0C8CB7-702E-4F15-8E88-A638210747A3}" type="parTrans" cxnId="{3998E82C-6D79-436E-A3C4-E6E3A705F5B8}">
      <dgm:prSet/>
      <dgm:spPr/>
      <dgm:t>
        <a:bodyPr/>
        <a:lstStyle/>
        <a:p>
          <a:endParaRPr lang="tr-TR"/>
        </a:p>
      </dgm:t>
    </dgm:pt>
    <dgm:pt modelId="{392FE071-A3C6-431D-B825-60F5344A5B51}" type="sibTrans" cxnId="{3998E82C-6D79-436E-A3C4-E6E3A705F5B8}">
      <dgm:prSet/>
      <dgm:spPr/>
      <dgm:t>
        <a:bodyPr/>
        <a:lstStyle/>
        <a:p>
          <a:endParaRPr lang="tr-TR"/>
        </a:p>
      </dgm:t>
    </dgm:pt>
    <dgm:pt modelId="{29B7032B-AB06-4EB9-8224-BCF0F24556E0}">
      <dgm:prSet phldrT="[Metin]" custT="1"/>
      <dgm:spPr/>
      <dgm:t>
        <a:bodyPr/>
        <a:lstStyle/>
        <a:p>
          <a:r>
            <a:rPr lang="tr-TR" sz="850" b="1" dirty="0">
              <a:latin typeface="Times New Roman" panose="02020603050405020304" pitchFamily="18" charset="0"/>
              <a:cs typeface="Times New Roman" panose="02020603050405020304" pitchFamily="18" charset="0"/>
            </a:rPr>
            <a:t>AĞUSTOS</a:t>
          </a:r>
        </a:p>
      </dgm:t>
    </dgm:pt>
    <dgm:pt modelId="{3D0507A7-E179-4815-9B2A-E6ACDB4F57C5}" type="parTrans" cxnId="{35545747-F2B9-42B6-ADA9-ECF274D3F0A3}">
      <dgm:prSet/>
      <dgm:spPr/>
      <dgm:t>
        <a:bodyPr/>
        <a:lstStyle/>
        <a:p>
          <a:endParaRPr lang="tr-TR"/>
        </a:p>
      </dgm:t>
    </dgm:pt>
    <dgm:pt modelId="{714C5598-8F83-460D-98FC-B396835AD1DA}" type="sibTrans" cxnId="{35545747-F2B9-42B6-ADA9-ECF274D3F0A3}">
      <dgm:prSet/>
      <dgm:spPr/>
      <dgm:t>
        <a:bodyPr/>
        <a:lstStyle/>
        <a:p>
          <a:endParaRPr lang="tr-TR"/>
        </a:p>
      </dgm:t>
    </dgm:pt>
    <dgm:pt modelId="{D6094FA2-869C-4A86-8B63-2A8C8D9A023C}">
      <dgm:prSet phldrT="[Metin]" custT="1"/>
      <dgm:spPr/>
      <dgm:t>
        <a:bodyPr/>
        <a:lstStyle/>
        <a:p>
          <a:r>
            <a:rPr lang="tr-TR" sz="900" b="1" dirty="0">
              <a:latin typeface="Times New Roman" panose="02020603050405020304" pitchFamily="18" charset="0"/>
              <a:cs typeface="Times New Roman" panose="02020603050405020304" pitchFamily="18" charset="0"/>
            </a:rPr>
            <a:t>EYLÜL</a:t>
          </a:r>
        </a:p>
      </dgm:t>
    </dgm:pt>
    <dgm:pt modelId="{ACA7FE17-0222-4D9E-9866-5882031E2B46}" type="parTrans" cxnId="{F53CAC82-CB58-4DB0-BA5E-53A9DFC7890E}">
      <dgm:prSet/>
      <dgm:spPr/>
      <dgm:t>
        <a:bodyPr/>
        <a:lstStyle/>
        <a:p>
          <a:endParaRPr lang="tr-TR"/>
        </a:p>
      </dgm:t>
    </dgm:pt>
    <dgm:pt modelId="{0596E1B4-F76B-4798-BB9D-8E7B3E8E5562}" type="sibTrans" cxnId="{F53CAC82-CB58-4DB0-BA5E-53A9DFC7890E}">
      <dgm:prSet/>
      <dgm:spPr/>
      <dgm:t>
        <a:bodyPr/>
        <a:lstStyle/>
        <a:p>
          <a:endParaRPr lang="tr-TR"/>
        </a:p>
      </dgm:t>
    </dgm:pt>
    <dgm:pt modelId="{EB893A87-CD9C-4095-BEBE-582F2490024E}">
      <dgm:prSet phldrT="[Metin]" custT="1"/>
      <dgm:spPr/>
      <dgm:t>
        <a:bodyPr/>
        <a:lstStyle/>
        <a:p>
          <a:r>
            <a:rPr lang="tr-TR" sz="900" b="1" dirty="0">
              <a:latin typeface="Times New Roman" panose="02020603050405020304" pitchFamily="18" charset="0"/>
              <a:cs typeface="Times New Roman" panose="02020603050405020304" pitchFamily="18" charset="0"/>
            </a:rPr>
            <a:t>ARALIK</a:t>
          </a:r>
        </a:p>
      </dgm:t>
    </dgm:pt>
    <dgm:pt modelId="{97F8A134-5DC6-47CE-9535-8F99D85CE271}" type="parTrans" cxnId="{5906E719-B38B-4BF4-9654-8BC582F9654D}">
      <dgm:prSet/>
      <dgm:spPr/>
      <dgm:t>
        <a:bodyPr/>
        <a:lstStyle/>
        <a:p>
          <a:endParaRPr lang="tr-TR"/>
        </a:p>
      </dgm:t>
    </dgm:pt>
    <dgm:pt modelId="{4A40D060-8998-41B2-8B30-3919F791C7F6}" type="sibTrans" cxnId="{5906E719-B38B-4BF4-9654-8BC582F9654D}">
      <dgm:prSet/>
      <dgm:spPr/>
      <dgm:t>
        <a:bodyPr/>
        <a:lstStyle/>
        <a:p>
          <a:endParaRPr lang="tr-TR"/>
        </a:p>
      </dgm:t>
    </dgm:pt>
    <dgm:pt modelId="{C103AD9A-5FA4-47DE-893D-BBCD02C88FA9}">
      <dgm:prSet/>
      <dgm:spPr/>
      <dgm:t>
        <a:bodyPr/>
        <a:lstStyle/>
        <a:p>
          <a:r>
            <a:rPr lang="tr-TR" dirty="0">
              <a:latin typeface="+mn-lt"/>
              <a:cs typeface="Times New Roman" panose="02020603050405020304" pitchFamily="18" charset="0"/>
            </a:rPr>
            <a:t>Mayıs ayı içinde birimlere bütçe eğitiminin verilmesi.</a:t>
          </a:r>
          <a:endParaRPr lang="tr-TR" dirty="0">
            <a:latin typeface="+mn-lt"/>
          </a:endParaRPr>
        </a:p>
      </dgm:t>
    </dgm:pt>
    <dgm:pt modelId="{1263F5B8-95F0-4664-880A-891C0E8BE3CB}" type="parTrans" cxnId="{56050D97-9497-497D-837E-0B3914505C83}">
      <dgm:prSet/>
      <dgm:spPr/>
      <dgm:t>
        <a:bodyPr/>
        <a:lstStyle/>
        <a:p>
          <a:endParaRPr lang="tr-TR"/>
        </a:p>
      </dgm:t>
    </dgm:pt>
    <dgm:pt modelId="{8B3A1A3C-0B6A-44C9-8861-1730A2C2165A}" type="sibTrans" cxnId="{56050D97-9497-497D-837E-0B3914505C83}">
      <dgm:prSet/>
      <dgm:spPr/>
      <dgm:t>
        <a:bodyPr/>
        <a:lstStyle/>
        <a:p>
          <a:endParaRPr lang="tr-TR"/>
        </a:p>
      </dgm:t>
    </dgm:pt>
    <dgm:pt modelId="{7118105F-34AD-46E2-B11F-6A6C81D30DB9}">
      <dgm:prSet/>
      <dgm:spPr/>
      <dgm:t>
        <a:bodyPr/>
        <a:lstStyle/>
        <a:p>
          <a:r>
            <a:rPr lang="tr-TR" dirty="0"/>
            <a:t>Birimler tarafından hazırlanan bütçe tekliflerinin 13 Haziran tarihine kadar döner sermaye işletmesine gönderilmesi. </a:t>
          </a:r>
        </a:p>
      </dgm:t>
    </dgm:pt>
    <dgm:pt modelId="{5F9BA47C-0E5E-454B-9F1B-483EA02A20BB}" type="parTrans" cxnId="{C2079CD2-F151-4419-8C96-3C03F1C2D83E}">
      <dgm:prSet/>
      <dgm:spPr/>
      <dgm:t>
        <a:bodyPr/>
        <a:lstStyle/>
        <a:p>
          <a:endParaRPr lang="tr-TR"/>
        </a:p>
      </dgm:t>
    </dgm:pt>
    <dgm:pt modelId="{861C6FA2-6685-4012-BC12-3613AF963952}" type="sibTrans" cxnId="{C2079CD2-F151-4419-8C96-3C03F1C2D83E}">
      <dgm:prSet/>
      <dgm:spPr/>
      <dgm:t>
        <a:bodyPr/>
        <a:lstStyle/>
        <a:p>
          <a:endParaRPr lang="tr-TR"/>
        </a:p>
      </dgm:t>
    </dgm:pt>
    <dgm:pt modelId="{F847336E-8660-4842-B73D-2DB2EF622B62}">
      <dgm:prSet/>
      <dgm:spPr/>
      <dgm:t>
        <a:bodyPr/>
        <a:lstStyle/>
        <a:p>
          <a:r>
            <a:rPr lang="tr-TR" dirty="0"/>
            <a:t>Haziran ayının sonuna kadar birimler tarafından gönderilen bütçe tekliflerinin konsolide edilmesi.</a:t>
          </a:r>
        </a:p>
      </dgm:t>
    </dgm:pt>
    <dgm:pt modelId="{008701C3-AF82-4FBF-BD14-DEF14FE79E42}" type="parTrans" cxnId="{21C8E83C-169A-4F8F-AAED-CB850894BC9D}">
      <dgm:prSet/>
      <dgm:spPr/>
      <dgm:t>
        <a:bodyPr/>
        <a:lstStyle/>
        <a:p>
          <a:endParaRPr lang="tr-TR"/>
        </a:p>
      </dgm:t>
    </dgm:pt>
    <dgm:pt modelId="{27DB016B-7D3B-4358-A530-B5289A905A3D}" type="sibTrans" cxnId="{21C8E83C-169A-4F8F-AAED-CB850894BC9D}">
      <dgm:prSet/>
      <dgm:spPr/>
      <dgm:t>
        <a:bodyPr/>
        <a:lstStyle/>
        <a:p>
          <a:endParaRPr lang="tr-TR"/>
        </a:p>
      </dgm:t>
    </dgm:pt>
    <dgm:pt modelId="{3E554D11-CA18-494B-A7A5-C479DC61BFEE}">
      <dgm:prSet/>
      <dgm:spPr/>
      <dgm:t>
        <a:bodyPr/>
        <a:lstStyle/>
        <a:p>
          <a:r>
            <a:rPr lang="tr-TR" dirty="0"/>
            <a:t>Harcama birimleri tarafından gönderilen bütçelerle birlikte döner sermaye bütçesinin üniversite bütçe birimi tarafından birleştirilmesi.</a:t>
          </a:r>
        </a:p>
      </dgm:t>
    </dgm:pt>
    <dgm:pt modelId="{EF72BBD7-E192-48E2-8F55-828E9EFA828B}" type="parTrans" cxnId="{A09C0D16-BE99-4932-A30C-585BE379AEDB}">
      <dgm:prSet/>
      <dgm:spPr/>
      <dgm:t>
        <a:bodyPr/>
        <a:lstStyle/>
        <a:p>
          <a:endParaRPr lang="tr-TR"/>
        </a:p>
      </dgm:t>
    </dgm:pt>
    <dgm:pt modelId="{E662FB2B-026C-43BD-BD96-6633DF5DA3F2}" type="sibTrans" cxnId="{A09C0D16-BE99-4932-A30C-585BE379AEDB}">
      <dgm:prSet/>
      <dgm:spPr/>
      <dgm:t>
        <a:bodyPr/>
        <a:lstStyle/>
        <a:p>
          <a:endParaRPr lang="tr-TR"/>
        </a:p>
      </dgm:t>
    </dgm:pt>
    <dgm:pt modelId="{0A64DBD6-719B-492E-A61A-D2211DBEE2AD}">
      <dgm:prSet/>
      <dgm:spPr/>
      <dgm:t>
        <a:bodyPr/>
        <a:lstStyle/>
        <a:p>
          <a:r>
            <a:rPr lang="tr-TR" dirty="0"/>
            <a:t>Yükseköğretim Kurumu ile Hazine ve Maliye Bakanlığı bütçe görüşmelerinin gerçekleştirilmesi.</a:t>
          </a:r>
        </a:p>
      </dgm:t>
    </dgm:pt>
    <dgm:pt modelId="{E55F7C46-C1FE-448D-A7A3-6C6D618C234B}" type="parTrans" cxnId="{F05833C7-B284-4F09-A824-7DA874692F28}">
      <dgm:prSet/>
      <dgm:spPr/>
      <dgm:t>
        <a:bodyPr/>
        <a:lstStyle/>
        <a:p>
          <a:endParaRPr lang="tr-TR"/>
        </a:p>
      </dgm:t>
    </dgm:pt>
    <dgm:pt modelId="{539FB81E-09D7-4D7B-9D67-77A7CD568554}" type="sibTrans" cxnId="{F05833C7-B284-4F09-A824-7DA874692F28}">
      <dgm:prSet/>
      <dgm:spPr/>
      <dgm:t>
        <a:bodyPr/>
        <a:lstStyle/>
        <a:p>
          <a:endParaRPr lang="tr-TR"/>
        </a:p>
      </dgm:t>
    </dgm:pt>
    <dgm:pt modelId="{B330A8A6-0BB6-41C9-A50C-9567D6E2C1BC}">
      <dgm:prSet/>
      <dgm:spPr/>
      <dgm:t>
        <a:bodyPr/>
        <a:lstStyle/>
        <a:p>
          <a:r>
            <a:rPr lang="tr-TR" dirty="0">
              <a:latin typeface="+mn-lt"/>
              <a:cs typeface="Times New Roman" panose="02020603050405020304" pitchFamily="18" charset="0"/>
            </a:rPr>
            <a:t>Döner Sermaye İşletmesi Yürütme Kurulunda onaylanması.</a:t>
          </a:r>
          <a:endParaRPr lang="tr-TR" dirty="0">
            <a:latin typeface="+mn-lt"/>
          </a:endParaRPr>
        </a:p>
      </dgm:t>
    </dgm:pt>
    <dgm:pt modelId="{FBAE6914-E764-4AE9-94E9-028102179C27}" type="parTrans" cxnId="{F3946F2B-5ADC-4578-89F7-D9CDD9902FFC}">
      <dgm:prSet/>
      <dgm:spPr/>
      <dgm:t>
        <a:bodyPr/>
        <a:lstStyle/>
        <a:p>
          <a:endParaRPr lang="tr-TR"/>
        </a:p>
      </dgm:t>
    </dgm:pt>
    <dgm:pt modelId="{84108F59-C211-4243-BE3F-50D30EBF9DC2}" type="sibTrans" cxnId="{F3946F2B-5ADC-4578-89F7-D9CDD9902FFC}">
      <dgm:prSet/>
      <dgm:spPr/>
      <dgm:t>
        <a:bodyPr/>
        <a:lstStyle/>
        <a:p>
          <a:endParaRPr lang="tr-TR"/>
        </a:p>
      </dgm:t>
    </dgm:pt>
    <dgm:pt modelId="{85DA2574-C0D0-47B5-94ED-96B208E5360B}">
      <dgm:prSet/>
      <dgm:spPr/>
      <dgm:t>
        <a:bodyPr/>
        <a:lstStyle/>
        <a:p>
          <a:r>
            <a:rPr lang="tr-TR" dirty="0">
              <a:latin typeface="+mn-lt"/>
              <a:cs typeface="Times New Roman" panose="02020603050405020304" pitchFamily="18" charset="0"/>
            </a:rPr>
            <a:t>Onaylanan birim bütçelerinin BKMYBS-Bütünleşik Kamu Mali Yönetim Bilişim Sistemi Sistemine girilmesi.</a:t>
          </a:r>
          <a:endParaRPr lang="tr-TR" dirty="0">
            <a:latin typeface="+mn-lt"/>
          </a:endParaRPr>
        </a:p>
      </dgm:t>
    </dgm:pt>
    <dgm:pt modelId="{28DA968D-8736-4031-8A83-7AD61AD89851}" type="parTrans" cxnId="{0F430D8F-D46F-4857-A200-157304DA624F}">
      <dgm:prSet/>
      <dgm:spPr/>
      <dgm:t>
        <a:bodyPr/>
        <a:lstStyle/>
        <a:p>
          <a:endParaRPr lang="tr-TR"/>
        </a:p>
      </dgm:t>
    </dgm:pt>
    <dgm:pt modelId="{4AB30D4E-C489-40F9-B18B-46869FD1FD9A}" type="sibTrans" cxnId="{0F430D8F-D46F-4857-A200-157304DA624F}">
      <dgm:prSet/>
      <dgm:spPr/>
      <dgm:t>
        <a:bodyPr/>
        <a:lstStyle/>
        <a:p>
          <a:endParaRPr lang="tr-TR"/>
        </a:p>
      </dgm:t>
    </dgm:pt>
    <dgm:pt modelId="{ACB0A33A-D44A-413F-9A7F-EAE5A5E3C6C3}">
      <dgm:prSet/>
      <dgm:spPr/>
      <dgm:t>
        <a:bodyPr/>
        <a:lstStyle/>
        <a:p>
          <a:r>
            <a:rPr lang="tr-TR">
              <a:latin typeface="+mn-lt"/>
              <a:cs typeface="Times New Roman" panose="02020603050405020304" pitchFamily="18" charset="0"/>
            </a:rPr>
            <a:t>Döner </a:t>
          </a:r>
          <a:r>
            <a:rPr lang="tr-TR" dirty="0">
              <a:latin typeface="+mn-lt"/>
              <a:cs typeface="Times New Roman" panose="02020603050405020304" pitchFamily="18" charset="0"/>
            </a:rPr>
            <a:t>Sermayeli İşletmeler birim başlangıç bütçelerinin Saymanlık Müdürlüğünce onaylanması ve ödeneklerin açılması.</a:t>
          </a:r>
          <a:endParaRPr lang="tr-TR" dirty="0">
            <a:latin typeface="+mn-lt"/>
          </a:endParaRPr>
        </a:p>
      </dgm:t>
    </dgm:pt>
    <dgm:pt modelId="{F8462F96-A128-4D96-A697-FEB2EADD18B9}" type="parTrans" cxnId="{888C3B05-2363-4BA2-9954-7298CAC0B9FD}">
      <dgm:prSet/>
      <dgm:spPr/>
      <dgm:t>
        <a:bodyPr/>
        <a:lstStyle/>
        <a:p>
          <a:endParaRPr lang="tr-TR"/>
        </a:p>
      </dgm:t>
    </dgm:pt>
    <dgm:pt modelId="{69107805-C943-4E63-9122-BEA13D5E6D34}" type="sibTrans" cxnId="{888C3B05-2363-4BA2-9954-7298CAC0B9FD}">
      <dgm:prSet/>
      <dgm:spPr/>
      <dgm:t>
        <a:bodyPr/>
        <a:lstStyle/>
        <a:p>
          <a:endParaRPr lang="tr-TR"/>
        </a:p>
      </dgm:t>
    </dgm:pt>
    <dgm:pt modelId="{D1BF5F9F-CC16-4C6D-9344-C62C63D7563C}" type="pres">
      <dgm:prSet presAssocID="{884E32AE-5C4D-493F-9BC1-B27E525E8F89}" presName="linearFlow" presStyleCnt="0">
        <dgm:presLayoutVars>
          <dgm:dir/>
          <dgm:animLvl val="lvl"/>
          <dgm:resizeHandles val="exact"/>
        </dgm:presLayoutVars>
      </dgm:prSet>
      <dgm:spPr/>
    </dgm:pt>
    <dgm:pt modelId="{7090F031-0F47-4CA8-BB29-2D7F47A9069D}" type="pres">
      <dgm:prSet presAssocID="{A5865837-131F-4112-9C96-7C8EC88C7B67}" presName="composite" presStyleCnt="0"/>
      <dgm:spPr/>
    </dgm:pt>
    <dgm:pt modelId="{6350692A-89ED-4FED-ABE0-D5BC4313D030}" type="pres">
      <dgm:prSet presAssocID="{A5865837-131F-4112-9C96-7C8EC88C7B67}" presName="parentText" presStyleLbl="alignNode1" presStyleIdx="0" presStyleCnt="8">
        <dgm:presLayoutVars>
          <dgm:chMax val="1"/>
          <dgm:bulletEnabled val="1"/>
        </dgm:presLayoutVars>
      </dgm:prSet>
      <dgm:spPr/>
    </dgm:pt>
    <dgm:pt modelId="{3276DDF7-04CC-48A6-B83F-49A7C6FF9212}" type="pres">
      <dgm:prSet presAssocID="{A5865837-131F-4112-9C96-7C8EC88C7B67}" presName="descendantText" presStyleLbl="alignAcc1" presStyleIdx="0" presStyleCnt="8">
        <dgm:presLayoutVars>
          <dgm:bulletEnabled val="1"/>
        </dgm:presLayoutVars>
      </dgm:prSet>
      <dgm:spPr/>
    </dgm:pt>
    <dgm:pt modelId="{A338AD37-F05D-408A-BB84-CDB8B70E8F8E}" type="pres">
      <dgm:prSet presAssocID="{D89B6AE8-9166-4447-9B74-4171DF11CCCC}" presName="sp" presStyleCnt="0"/>
      <dgm:spPr/>
    </dgm:pt>
    <dgm:pt modelId="{B183E64E-D3C8-4C4B-8329-F186799C4962}" type="pres">
      <dgm:prSet presAssocID="{CCD7B377-EF4D-4555-8944-58DDF41AF45A}" presName="composite" presStyleCnt="0"/>
      <dgm:spPr/>
    </dgm:pt>
    <dgm:pt modelId="{66542DBA-CD46-48D3-8E57-B63B5899E56D}" type="pres">
      <dgm:prSet presAssocID="{CCD7B377-EF4D-4555-8944-58DDF41AF45A}" presName="parentText" presStyleLbl="alignNode1" presStyleIdx="1" presStyleCnt="8">
        <dgm:presLayoutVars>
          <dgm:chMax val="1"/>
          <dgm:bulletEnabled val="1"/>
        </dgm:presLayoutVars>
      </dgm:prSet>
      <dgm:spPr/>
    </dgm:pt>
    <dgm:pt modelId="{C35D8B2E-9926-481D-9F69-A303517B107C}" type="pres">
      <dgm:prSet presAssocID="{CCD7B377-EF4D-4555-8944-58DDF41AF45A}" presName="descendantText" presStyleLbl="alignAcc1" presStyleIdx="1" presStyleCnt="8">
        <dgm:presLayoutVars>
          <dgm:bulletEnabled val="1"/>
        </dgm:presLayoutVars>
      </dgm:prSet>
      <dgm:spPr/>
    </dgm:pt>
    <dgm:pt modelId="{1B37A32A-2946-499C-96D9-75A169E34F9D}" type="pres">
      <dgm:prSet presAssocID="{44AE5785-7A26-4880-B7E8-2C21A997C5F6}" presName="sp" presStyleCnt="0"/>
      <dgm:spPr/>
    </dgm:pt>
    <dgm:pt modelId="{5D469020-E890-4F7F-A40E-7BBC4F9B4024}" type="pres">
      <dgm:prSet presAssocID="{D8A6B1F3-9A2D-4E91-A3F5-4E6BF3E6A523}" presName="composite" presStyleCnt="0"/>
      <dgm:spPr/>
    </dgm:pt>
    <dgm:pt modelId="{7B4E25E8-ED5F-4C50-A01F-4A9C7C9904CA}" type="pres">
      <dgm:prSet presAssocID="{D8A6B1F3-9A2D-4E91-A3F5-4E6BF3E6A523}" presName="parentText" presStyleLbl="alignNode1" presStyleIdx="2" presStyleCnt="8">
        <dgm:presLayoutVars>
          <dgm:chMax val="1"/>
          <dgm:bulletEnabled val="1"/>
        </dgm:presLayoutVars>
      </dgm:prSet>
      <dgm:spPr/>
    </dgm:pt>
    <dgm:pt modelId="{8DB70A3B-3793-4246-A273-72551094567D}" type="pres">
      <dgm:prSet presAssocID="{D8A6B1F3-9A2D-4E91-A3F5-4E6BF3E6A523}" presName="descendantText" presStyleLbl="alignAcc1" presStyleIdx="2" presStyleCnt="8">
        <dgm:presLayoutVars>
          <dgm:bulletEnabled val="1"/>
        </dgm:presLayoutVars>
      </dgm:prSet>
      <dgm:spPr/>
    </dgm:pt>
    <dgm:pt modelId="{14B0F21E-C93E-4C29-8630-AEA8F162F751}" type="pres">
      <dgm:prSet presAssocID="{A18A18FA-B80B-4439-AE38-6C524B760CB9}" presName="sp" presStyleCnt="0"/>
      <dgm:spPr/>
    </dgm:pt>
    <dgm:pt modelId="{E6DE35FD-2B61-46D8-A13E-450F6D41ACBF}" type="pres">
      <dgm:prSet presAssocID="{66D0E7A3-EE4E-4AFE-BDD7-20293512CE94}" presName="composite" presStyleCnt="0"/>
      <dgm:spPr/>
    </dgm:pt>
    <dgm:pt modelId="{D4AEC8F1-3572-4FA7-BE8A-471FB3A87005}" type="pres">
      <dgm:prSet presAssocID="{66D0E7A3-EE4E-4AFE-BDD7-20293512CE94}" presName="parentText" presStyleLbl="alignNode1" presStyleIdx="3" presStyleCnt="8">
        <dgm:presLayoutVars>
          <dgm:chMax val="1"/>
          <dgm:bulletEnabled val="1"/>
        </dgm:presLayoutVars>
      </dgm:prSet>
      <dgm:spPr/>
    </dgm:pt>
    <dgm:pt modelId="{F73F4CAD-C296-4F17-8EF2-B06D20CB58FE}" type="pres">
      <dgm:prSet presAssocID="{66D0E7A3-EE4E-4AFE-BDD7-20293512CE94}" presName="descendantText" presStyleLbl="alignAcc1" presStyleIdx="3" presStyleCnt="8">
        <dgm:presLayoutVars>
          <dgm:bulletEnabled val="1"/>
        </dgm:presLayoutVars>
      </dgm:prSet>
      <dgm:spPr/>
    </dgm:pt>
    <dgm:pt modelId="{2815BAE9-AE3D-40F0-B98F-A75D8BA06BCD}" type="pres">
      <dgm:prSet presAssocID="{392FE071-A3C6-431D-B825-60F5344A5B51}" presName="sp" presStyleCnt="0"/>
      <dgm:spPr/>
    </dgm:pt>
    <dgm:pt modelId="{C4BD6050-C2BC-45D9-9532-E57AF48F340D}" type="pres">
      <dgm:prSet presAssocID="{29B7032B-AB06-4EB9-8224-BCF0F24556E0}" presName="composite" presStyleCnt="0"/>
      <dgm:spPr/>
    </dgm:pt>
    <dgm:pt modelId="{A85BA27D-18A9-4EEF-8A70-DA01BDB01979}" type="pres">
      <dgm:prSet presAssocID="{29B7032B-AB06-4EB9-8224-BCF0F24556E0}" presName="parentText" presStyleLbl="alignNode1" presStyleIdx="4" presStyleCnt="8">
        <dgm:presLayoutVars>
          <dgm:chMax val="1"/>
          <dgm:bulletEnabled val="1"/>
        </dgm:presLayoutVars>
      </dgm:prSet>
      <dgm:spPr/>
    </dgm:pt>
    <dgm:pt modelId="{F52FFEBE-482C-47E1-AF34-423213B3BCEC}" type="pres">
      <dgm:prSet presAssocID="{29B7032B-AB06-4EB9-8224-BCF0F24556E0}" presName="descendantText" presStyleLbl="alignAcc1" presStyleIdx="4" presStyleCnt="8">
        <dgm:presLayoutVars>
          <dgm:bulletEnabled val="1"/>
        </dgm:presLayoutVars>
      </dgm:prSet>
      <dgm:spPr/>
    </dgm:pt>
    <dgm:pt modelId="{BCD904C2-CF54-4BDA-8495-E38C33A34F26}" type="pres">
      <dgm:prSet presAssocID="{714C5598-8F83-460D-98FC-B396835AD1DA}" presName="sp" presStyleCnt="0"/>
      <dgm:spPr/>
    </dgm:pt>
    <dgm:pt modelId="{707059E7-0A80-4B03-BE75-6A14E8D60D42}" type="pres">
      <dgm:prSet presAssocID="{D6094FA2-869C-4A86-8B63-2A8C8D9A023C}" presName="composite" presStyleCnt="0"/>
      <dgm:spPr/>
    </dgm:pt>
    <dgm:pt modelId="{A0981A3A-9128-4F9A-8FEF-C0DA3853AFB2}" type="pres">
      <dgm:prSet presAssocID="{D6094FA2-869C-4A86-8B63-2A8C8D9A023C}" presName="parentText" presStyleLbl="alignNode1" presStyleIdx="5" presStyleCnt="8">
        <dgm:presLayoutVars>
          <dgm:chMax val="1"/>
          <dgm:bulletEnabled val="1"/>
        </dgm:presLayoutVars>
      </dgm:prSet>
      <dgm:spPr/>
    </dgm:pt>
    <dgm:pt modelId="{59BA59CF-18D6-4A5F-AA98-A9F3C92B5491}" type="pres">
      <dgm:prSet presAssocID="{D6094FA2-869C-4A86-8B63-2A8C8D9A023C}" presName="descendantText" presStyleLbl="alignAcc1" presStyleIdx="5" presStyleCnt="8">
        <dgm:presLayoutVars>
          <dgm:bulletEnabled val="1"/>
        </dgm:presLayoutVars>
      </dgm:prSet>
      <dgm:spPr/>
    </dgm:pt>
    <dgm:pt modelId="{B541AFB8-D477-4A9B-BD30-C970D865DE1A}" type="pres">
      <dgm:prSet presAssocID="{0596E1B4-F76B-4798-BB9D-8E7B3E8E5562}" presName="sp" presStyleCnt="0"/>
      <dgm:spPr/>
    </dgm:pt>
    <dgm:pt modelId="{BA0DC5F0-B9E5-4BE1-BEC7-7838E8DF42D4}" type="pres">
      <dgm:prSet presAssocID="{EB893A87-CD9C-4095-BEBE-582F2490024E}" presName="composite" presStyleCnt="0"/>
      <dgm:spPr/>
    </dgm:pt>
    <dgm:pt modelId="{01647B0B-6EFB-4D81-AB8C-8E8ECC59B440}" type="pres">
      <dgm:prSet presAssocID="{EB893A87-CD9C-4095-BEBE-582F2490024E}" presName="parentText" presStyleLbl="alignNode1" presStyleIdx="6" presStyleCnt="8">
        <dgm:presLayoutVars>
          <dgm:chMax val="1"/>
          <dgm:bulletEnabled val="1"/>
        </dgm:presLayoutVars>
      </dgm:prSet>
      <dgm:spPr/>
    </dgm:pt>
    <dgm:pt modelId="{43468B63-A3BA-4873-9E60-92AAB726E587}" type="pres">
      <dgm:prSet presAssocID="{EB893A87-CD9C-4095-BEBE-582F2490024E}" presName="descendantText" presStyleLbl="alignAcc1" presStyleIdx="6" presStyleCnt="8">
        <dgm:presLayoutVars>
          <dgm:bulletEnabled val="1"/>
        </dgm:presLayoutVars>
      </dgm:prSet>
      <dgm:spPr/>
    </dgm:pt>
    <dgm:pt modelId="{DD10B26D-030D-4E3E-8E12-DA40A5A1B76A}" type="pres">
      <dgm:prSet presAssocID="{4A40D060-8998-41B2-8B30-3919F791C7F6}" presName="sp" presStyleCnt="0"/>
      <dgm:spPr/>
    </dgm:pt>
    <dgm:pt modelId="{455B128F-3E50-46E5-8A73-B4B3A81FC1C5}" type="pres">
      <dgm:prSet presAssocID="{A7CC8926-C9C6-48E7-86FD-D98F00C010B6}" presName="composite" presStyleCnt="0"/>
      <dgm:spPr/>
    </dgm:pt>
    <dgm:pt modelId="{234637C6-21A1-45D1-BDB6-66C9F5102D87}" type="pres">
      <dgm:prSet presAssocID="{A7CC8926-C9C6-48E7-86FD-D98F00C010B6}" presName="parentText" presStyleLbl="alignNode1" presStyleIdx="7" presStyleCnt="8">
        <dgm:presLayoutVars>
          <dgm:chMax val="1"/>
          <dgm:bulletEnabled val="1"/>
        </dgm:presLayoutVars>
      </dgm:prSet>
      <dgm:spPr/>
    </dgm:pt>
    <dgm:pt modelId="{5E2F61FB-AC76-422E-A82C-8FA941D306DB}" type="pres">
      <dgm:prSet presAssocID="{A7CC8926-C9C6-48E7-86FD-D98F00C010B6}" presName="descendantText" presStyleLbl="alignAcc1" presStyleIdx="7" presStyleCnt="8">
        <dgm:presLayoutVars>
          <dgm:bulletEnabled val="1"/>
        </dgm:presLayoutVars>
      </dgm:prSet>
      <dgm:spPr/>
    </dgm:pt>
  </dgm:ptLst>
  <dgm:cxnLst>
    <dgm:cxn modelId="{E6629304-8CF7-4C15-BB8C-E9AF0E1B95C1}" type="presOf" srcId="{B330A8A6-0BB6-41C9-A50C-9567D6E2C1BC}" destId="{59BA59CF-18D6-4A5F-AA98-A9F3C92B5491}" srcOrd="0" destOrd="0" presId="urn:microsoft.com/office/officeart/2005/8/layout/chevron2"/>
    <dgm:cxn modelId="{888C3B05-2363-4BA2-9954-7298CAC0B9FD}" srcId="{A7CC8926-C9C6-48E7-86FD-D98F00C010B6}" destId="{ACB0A33A-D44A-413F-9A7F-EAE5A5E3C6C3}" srcOrd="0" destOrd="0" parTransId="{F8462F96-A128-4D96-A697-FEB2EADD18B9}" sibTransId="{69107805-C943-4E63-9122-BEA13D5E6D34}"/>
    <dgm:cxn modelId="{668DFF08-5B5B-4FC7-8D0A-1A13957867CC}" type="presOf" srcId="{29B7032B-AB06-4EB9-8224-BCF0F24556E0}" destId="{A85BA27D-18A9-4EEF-8A70-DA01BDB01979}" srcOrd="0" destOrd="0" presId="urn:microsoft.com/office/officeart/2005/8/layout/chevron2"/>
    <dgm:cxn modelId="{F9DAB30A-7603-40DE-893E-AABBCB98FB67}" srcId="{884E32AE-5C4D-493F-9BC1-B27E525E8F89}" destId="{A7CC8926-C9C6-48E7-86FD-D98F00C010B6}" srcOrd="7" destOrd="0" parTransId="{EEC68EB4-EF84-4A2F-BEA1-0B262324C2A2}" sibTransId="{F851A6B5-356C-445D-BC3E-04B243CC344B}"/>
    <dgm:cxn modelId="{A09C0D16-BE99-4932-A30C-585BE379AEDB}" srcId="{66D0E7A3-EE4E-4AFE-BDD7-20293512CE94}" destId="{3E554D11-CA18-494B-A7A5-C479DC61BFEE}" srcOrd="0" destOrd="0" parTransId="{EF72BBD7-E192-48E2-8F55-828E9EFA828B}" sibTransId="{E662FB2B-026C-43BD-BD96-6633DF5DA3F2}"/>
    <dgm:cxn modelId="{5906E719-B38B-4BF4-9654-8BC582F9654D}" srcId="{884E32AE-5C4D-493F-9BC1-B27E525E8F89}" destId="{EB893A87-CD9C-4095-BEBE-582F2490024E}" srcOrd="6" destOrd="0" parTransId="{97F8A134-5DC6-47CE-9535-8F99D85CE271}" sibTransId="{4A40D060-8998-41B2-8B30-3919F791C7F6}"/>
    <dgm:cxn modelId="{C8296B1D-7806-40C6-B35A-27A543AF6E04}" type="presOf" srcId="{A5865837-131F-4112-9C96-7C8EC88C7B67}" destId="{6350692A-89ED-4FED-ABE0-D5BC4313D030}" srcOrd="0" destOrd="0" presId="urn:microsoft.com/office/officeart/2005/8/layout/chevron2"/>
    <dgm:cxn modelId="{BFF6F021-AA1B-4FD4-B88C-547F29F672CB}" type="presOf" srcId="{884E32AE-5C4D-493F-9BC1-B27E525E8F89}" destId="{D1BF5F9F-CC16-4C6D-9344-C62C63D7563C}" srcOrd="0" destOrd="0" presId="urn:microsoft.com/office/officeart/2005/8/layout/chevron2"/>
    <dgm:cxn modelId="{F3946F2B-5ADC-4578-89F7-D9CDD9902FFC}" srcId="{D6094FA2-869C-4A86-8B63-2A8C8D9A023C}" destId="{B330A8A6-0BB6-41C9-A50C-9567D6E2C1BC}" srcOrd="0" destOrd="0" parTransId="{FBAE6914-E764-4AE9-94E9-028102179C27}" sibTransId="{84108F59-C211-4243-BE3F-50D30EBF9DC2}"/>
    <dgm:cxn modelId="{3998E82C-6D79-436E-A3C4-E6E3A705F5B8}" srcId="{884E32AE-5C4D-493F-9BC1-B27E525E8F89}" destId="{66D0E7A3-EE4E-4AFE-BDD7-20293512CE94}" srcOrd="3" destOrd="0" parTransId="{FD0C8CB7-702E-4F15-8E88-A638210747A3}" sibTransId="{392FE071-A3C6-431D-B825-60F5344A5B51}"/>
    <dgm:cxn modelId="{21C8E83C-169A-4F8F-AAED-CB850894BC9D}" srcId="{D8A6B1F3-9A2D-4E91-A3F5-4E6BF3E6A523}" destId="{F847336E-8660-4842-B73D-2DB2EF622B62}" srcOrd="0" destOrd="0" parTransId="{008701C3-AF82-4FBF-BD14-DEF14FE79E42}" sibTransId="{27DB016B-7D3B-4358-A530-B5289A905A3D}"/>
    <dgm:cxn modelId="{35545747-F2B9-42B6-ADA9-ECF274D3F0A3}" srcId="{884E32AE-5C4D-493F-9BC1-B27E525E8F89}" destId="{29B7032B-AB06-4EB9-8224-BCF0F24556E0}" srcOrd="4" destOrd="0" parTransId="{3D0507A7-E179-4815-9B2A-E6ACDB4F57C5}" sibTransId="{714C5598-8F83-460D-98FC-B396835AD1DA}"/>
    <dgm:cxn modelId="{57CE706E-EDDD-4085-A090-85EA418E0891}" type="presOf" srcId="{66D0E7A3-EE4E-4AFE-BDD7-20293512CE94}" destId="{D4AEC8F1-3572-4FA7-BE8A-471FB3A87005}" srcOrd="0" destOrd="0" presId="urn:microsoft.com/office/officeart/2005/8/layout/chevron2"/>
    <dgm:cxn modelId="{CC908658-0BDE-49A2-B229-6B30E4D2D260}" type="presOf" srcId="{C103AD9A-5FA4-47DE-893D-BBCD02C88FA9}" destId="{3276DDF7-04CC-48A6-B83F-49A7C6FF9212}" srcOrd="0" destOrd="0" presId="urn:microsoft.com/office/officeart/2005/8/layout/chevron2"/>
    <dgm:cxn modelId="{05BB257B-E2A5-4B73-AE71-DA975874ACEF}" type="presOf" srcId="{7118105F-34AD-46E2-B11F-6A6C81D30DB9}" destId="{C35D8B2E-9926-481D-9F69-A303517B107C}" srcOrd="0" destOrd="0" presId="urn:microsoft.com/office/officeart/2005/8/layout/chevron2"/>
    <dgm:cxn modelId="{F53CAC82-CB58-4DB0-BA5E-53A9DFC7890E}" srcId="{884E32AE-5C4D-493F-9BC1-B27E525E8F89}" destId="{D6094FA2-869C-4A86-8B63-2A8C8D9A023C}" srcOrd="5" destOrd="0" parTransId="{ACA7FE17-0222-4D9E-9866-5882031E2B46}" sibTransId="{0596E1B4-F76B-4798-BB9D-8E7B3E8E5562}"/>
    <dgm:cxn modelId="{66FD1A89-E6C4-4825-9C65-152B0DC5D93F}" srcId="{884E32AE-5C4D-493F-9BC1-B27E525E8F89}" destId="{CCD7B377-EF4D-4555-8944-58DDF41AF45A}" srcOrd="1" destOrd="0" parTransId="{4941A01B-5A12-454E-9FA1-79CFE9E04EC9}" sibTransId="{44AE5785-7A26-4880-B7E8-2C21A997C5F6}"/>
    <dgm:cxn modelId="{0F430D8F-D46F-4857-A200-157304DA624F}" srcId="{EB893A87-CD9C-4095-BEBE-582F2490024E}" destId="{85DA2574-C0D0-47B5-94ED-96B208E5360B}" srcOrd="0" destOrd="0" parTransId="{28DA968D-8736-4031-8A83-7AD61AD89851}" sibTransId="{4AB30D4E-C489-40F9-B18B-46869FD1FD9A}"/>
    <dgm:cxn modelId="{9731338F-4EE2-4309-96D4-B52E002F70C0}" type="presOf" srcId="{ACB0A33A-D44A-413F-9A7F-EAE5A5E3C6C3}" destId="{5E2F61FB-AC76-422E-A82C-8FA941D306DB}" srcOrd="0" destOrd="0" presId="urn:microsoft.com/office/officeart/2005/8/layout/chevron2"/>
    <dgm:cxn modelId="{D4338290-D657-4E3B-8241-24F3D1184949}" srcId="{884E32AE-5C4D-493F-9BC1-B27E525E8F89}" destId="{A5865837-131F-4112-9C96-7C8EC88C7B67}" srcOrd="0" destOrd="0" parTransId="{F6A6C0CF-EF2F-4725-8E85-566CC32C34C1}" sibTransId="{D89B6AE8-9166-4447-9B74-4171DF11CCCC}"/>
    <dgm:cxn modelId="{56050D97-9497-497D-837E-0B3914505C83}" srcId="{A5865837-131F-4112-9C96-7C8EC88C7B67}" destId="{C103AD9A-5FA4-47DE-893D-BBCD02C88FA9}" srcOrd="0" destOrd="0" parTransId="{1263F5B8-95F0-4664-880A-891C0E8BE3CB}" sibTransId="{8B3A1A3C-0B6A-44C9-8861-1730A2C2165A}"/>
    <dgm:cxn modelId="{439A36A5-470C-4278-B87F-BDC049B1EC94}" srcId="{884E32AE-5C4D-493F-9BC1-B27E525E8F89}" destId="{D8A6B1F3-9A2D-4E91-A3F5-4E6BF3E6A523}" srcOrd="2" destOrd="0" parTransId="{83E905B4-6E50-4C82-B775-D56B014F36AE}" sibTransId="{A18A18FA-B80B-4439-AE38-6C524B760CB9}"/>
    <dgm:cxn modelId="{BDFFBCA5-0E35-4B43-B4C9-025563AE5FE5}" type="presOf" srcId="{D6094FA2-869C-4A86-8B63-2A8C8D9A023C}" destId="{A0981A3A-9128-4F9A-8FEF-C0DA3853AFB2}" srcOrd="0" destOrd="0" presId="urn:microsoft.com/office/officeart/2005/8/layout/chevron2"/>
    <dgm:cxn modelId="{8BEBFCA9-63C9-4E53-AF31-BCC187E60388}" type="presOf" srcId="{3E554D11-CA18-494B-A7A5-C479DC61BFEE}" destId="{F73F4CAD-C296-4F17-8EF2-B06D20CB58FE}" srcOrd="0" destOrd="0" presId="urn:microsoft.com/office/officeart/2005/8/layout/chevron2"/>
    <dgm:cxn modelId="{41388DB0-20F9-45F7-B6D9-A17063A3D1D5}" type="presOf" srcId="{F847336E-8660-4842-B73D-2DB2EF622B62}" destId="{8DB70A3B-3793-4246-A273-72551094567D}" srcOrd="0" destOrd="0" presId="urn:microsoft.com/office/officeart/2005/8/layout/chevron2"/>
    <dgm:cxn modelId="{BC44D6B0-73A0-478F-BA55-8C0D94DD23BB}" type="presOf" srcId="{EB893A87-CD9C-4095-BEBE-582F2490024E}" destId="{01647B0B-6EFB-4D81-AB8C-8E8ECC59B440}" srcOrd="0" destOrd="0" presId="urn:microsoft.com/office/officeart/2005/8/layout/chevron2"/>
    <dgm:cxn modelId="{F05833C7-B284-4F09-A824-7DA874692F28}" srcId="{29B7032B-AB06-4EB9-8224-BCF0F24556E0}" destId="{0A64DBD6-719B-492E-A61A-D2211DBEE2AD}" srcOrd="0" destOrd="0" parTransId="{E55F7C46-C1FE-448D-A7A3-6C6D618C234B}" sibTransId="{539FB81E-09D7-4D7B-9D67-77A7CD568554}"/>
    <dgm:cxn modelId="{C2079CD2-F151-4419-8C96-3C03F1C2D83E}" srcId="{CCD7B377-EF4D-4555-8944-58DDF41AF45A}" destId="{7118105F-34AD-46E2-B11F-6A6C81D30DB9}" srcOrd="0" destOrd="0" parTransId="{5F9BA47C-0E5E-454B-9F1B-483EA02A20BB}" sibTransId="{861C6FA2-6685-4012-BC12-3613AF963952}"/>
    <dgm:cxn modelId="{24A073DF-A9FF-49C2-AA6C-82C3D70267BA}" type="presOf" srcId="{0A64DBD6-719B-492E-A61A-D2211DBEE2AD}" destId="{F52FFEBE-482C-47E1-AF34-423213B3BCEC}" srcOrd="0" destOrd="0" presId="urn:microsoft.com/office/officeart/2005/8/layout/chevron2"/>
    <dgm:cxn modelId="{3B81C1E3-4340-4760-A3E3-E4A9B03DA489}" type="presOf" srcId="{CCD7B377-EF4D-4555-8944-58DDF41AF45A}" destId="{66542DBA-CD46-48D3-8E57-B63B5899E56D}" srcOrd="0" destOrd="0" presId="urn:microsoft.com/office/officeart/2005/8/layout/chevron2"/>
    <dgm:cxn modelId="{5B96D5ED-1AD3-438A-8C44-16F092CCA6F6}" type="presOf" srcId="{D8A6B1F3-9A2D-4E91-A3F5-4E6BF3E6A523}" destId="{7B4E25E8-ED5F-4C50-A01F-4A9C7C9904CA}" srcOrd="0" destOrd="0" presId="urn:microsoft.com/office/officeart/2005/8/layout/chevron2"/>
    <dgm:cxn modelId="{776BDCF9-A6B7-4FE7-BE6E-A855C90F1E26}" type="presOf" srcId="{A7CC8926-C9C6-48E7-86FD-D98F00C010B6}" destId="{234637C6-21A1-45D1-BDB6-66C9F5102D87}" srcOrd="0" destOrd="0" presId="urn:microsoft.com/office/officeart/2005/8/layout/chevron2"/>
    <dgm:cxn modelId="{431820FD-33DE-4751-904D-E462E49CB571}" type="presOf" srcId="{85DA2574-C0D0-47B5-94ED-96B208E5360B}" destId="{43468B63-A3BA-4873-9E60-92AAB726E587}" srcOrd="0" destOrd="0" presId="urn:microsoft.com/office/officeart/2005/8/layout/chevron2"/>
    <dgm:cxn modelId="{3FA23CB7-2ACF-47F9-A406-4946CA850E00}" type="presParOf" srcId="{D1BF5F9F-CC16-4C6D-9344-C62C63D7563C}" destId="{7090F031-0F47-4CA8-BB29-2D7F47A9069D}" srcOrd="0" destOrd="0" presId="urn:microsoft.com/office/officeart/2005/8/layout/chevron2"/>
    <dgm:cxn modelId="{44C87272-80BB-43FA-AC45-1635D59EA462}" type="presParOf" srcId="{7090F031-0F47-4CA8-BB29-2D7F47A9069D}" destId="{6350692A-89ED-4FED-ABE0-D5BC4313D030}" srcOrd="0" destOrd="0" presId="urn:microsoft.com/office/officeart/2005/8/layout/chevron2"/>
    <dgm:cxn modelId="{8B078150-A8FC-471F-A56E-B06A16E17DFE}" type="presParOf" srcId="{7090F031-0F47-4CA8-BB29-2D7F47A9069D}" destId="{3276DDF7-04CC-48A6-B83F-49A7C6FF9212}" srcOrd="1" destOrd="0" presId="urn:microsoft.com/office/officeart/2005/8/layout/chevron2"/>
    <dgm:cxn modelId="{BD2B0DD6-D6CF-43DA-8793-F5A301AA890E}" type="presParOf" srcId="{D1BF5F9F-CC16-4C6D-9344-C62C63D7563C}" destId="{A338AD37-F05D-408A-BB84-CDB8B70E8F8E}" srcOrd="1" destOrd="0" presId="urn:microsoft.com/office/officeart/2005/8/layout/chevron2"/>
    <dgm:cxn modelId="{63B2F300-C633-4BA9-AEEE-9D51F7D106EE}" type="presParOf" srcId="{D1BF5F9F-CC16-4C6D-9344-C62C63D7563C}" destId="{B183E64E-D3C8-4C4B-8329-F186799C4962}" srcOrd="2" destOrd="0" presId="urn:microsoft.com/office/officeart/2005/8/layout/chevron2"/>
    <dgm:cxn modelId="{254084BF-0666-455D-AE03-957606B142FD}" type="presParOf" srcId="{B183E64E-D3C8-4C4B-8329-F186799C4962}" destId="{66542DBA-CD46-48D3-8E57-B63B5899E56D}" srcOrd="0" destOrd="0" presId="urn:microsoft.com/office/officeart/2005/8/layout/chevron2"/>
    <dgm:cxn modelId="{88396190-D2C0-488D-8BB0-215E38B6B32F}" type="presParOf" srcId="{B183E64E-D3C8-4C4B-8329-F186799C4962}" destId="{C35D8B2E-9926-481D-9F69-A303517B107C}" srcOrd="1" destOrd="0" presId="urn:microsoft.com/office/officeart/2005/8/layout/chevron2"/>
    <dgm:cxn modelId="{B5B52DA9-94C8-4FBC-A76B-C13C3BE7D504}" type="presParOf" srcId="{D1BF5F9F-CC16-4C6D-9344-C62C63D7563C}" destId="{1B37A32A-2946-499C-96D9-75A169E34F9D}" srcOrd="3" destOrd="0" presId="urn:microsoft.com/office/officeart/2005/8/layout/chevron2"/>
    <dgm:cxn modelId="{DC73A47A-F763-4682-AD70-936667EE6164}" type="presParOf" srcId="{D1BF5F9F-CC16-4C6D-9344-C62C63D7563C}" destId="{5D469020-E890-4F7F-A40E-7BBC4F9B4024}" srcOrd="4" destOrd="0" presId="urn:microsoft.com/office/officeart/2005/8/layout/chevron2"/>
    <dgm:cxn modelId="{A4AF98C2-8AD1-4F38-B228-7291EFCDB4DF}" type="presParOf" srcId="{5D469020-E890-4F7F-A40E-7BBC4F9B4024}" destId="{7B4E25E8-ED5F-4C50-A01F-4A9C7C9904CA}" srcOrd="0" destOrd="0" presId="urn:microsoft.com/office/officeart/2005/8/layout/chevron2"/>
    <dgm:cxn modelId="{F40094B4-22A6-42E2-A555-2E12938C6591}" type="presParOf" srcId="{5D469020-E890-4F7F-A40E-7BBC4F9B4024}" destId="{8DB70A3B-3793-4246-A273-72551094567D}" srcOrd="1" destOrd="0" presId="urn:microsoft.com/office/officeart/2005/8/layout/chevron2"/>
    <dgm:cxn modelId="{3111626E-C51D-43DF-92E7-C772F79BDC24}" type="presParOf" srcId="{D1BF5F9F-CC16-4C6D-9344-C62C63D7563C}" destId="{14B0F21E-C93E-4C29-8630-AEA8F162F751}" srcOrd="5" destOrd="0" presId="urn:microsoft.com/office/officeart/2005/8/layout/chevron2"/>
    <dgm:cxn modelId="{AD93E94D-800E-4D2F-B12C-1EE4B5070AE3}" type="presParOf" srcId="{D1BF5F9F-CC16-4C6D-9344-C62C63D7563C}" destId="{E6DE35FD-2B61-46D8-A13E-450F6D41ACBF}" srcOrd="6" destOrd="0" presId="urn:microsoft.com/office/officeart/2005/8/layout/chevron2"/>
    <dgm:cxn modelId="{8DFE45DF-0B32-409E-AB98-A684DD2DBC27}" type="presParOf" srcId="{E6DE35FD-2B61-46D8-A13E-450F6D41ACBF}" destId="{D4AEC8F1-3572-4FA7-BE8A-471FB3A87005}" srcOrd="0" destOrd="0" presId="urn:microsoft.com/office/officeart/2005/8/layout/chevron2"/>
    <dgm:cxn modelId="{27AC5EDF-C665-4237-91C1-1532C54459A1}" type="presParOf" srcId="{E6DE35FD-2B61-46D8-A13E-450F6D41ACBF}" destId="{F73F4CAD-C296-4F17-8EF2-B06D20CB58FE}" srcOrd="1" destOrd="0" presId="urn:microsoft.com/office/officeart/2005/8/layout/chevron2"/>
    <dgm:cxn modelId="{4F96D827-418B-43F4-A830-628DB0F20EE3}" type="presParOf" srcId="{D1BF5F9F-CC16-4C6D-9344-C62C63D7563C}" destId="{2815BAE9-AE3D-40F0-B98F-A75D8BA06BCD}" srcOrd="7" destOrd="0" presId="urn:microsoft.com/office/officeart/2005/8/layout/chevron2"/>
    <dgm:cxn modelId="{E3D685DC-F647-4B4E-97E0-C151682DC1DA}" type="presParOf" srcId="{D1BF5F9F-CC16-4C6D-9344-C62C63D7563C}" destId="{C4BD6050-C2BC-45D9-9532-E57AF48F340D}" srcOrd="8" destOrd="0" presId="urn:microsoft.com/office/officeart/2005/8/layout/chevron2"/>
    <dgm:cxn modelId="{4462F012-EB59-45B0-983B-0710E0AD6795}" type="presParOf" srcId="{C4BD6050-C2BC-45D9-9532-E57AF48F340D}" destId="{A85BA27D-18A9-4EEF-8A70-DA01BDB01979}" srcOrd="0" destOrd="0" presId="urn:microsoft.com/office/officeart/2005/8/layout/chevron2"/>
    <dgm:cxn modelId="{895BB429-B13E-49DB-9346-42CF8945031E}" type="presParOf" srcId="{C4BD6050-C2BC-45D9-9532-E57AF48F340D}" destId="{F52FFEBE-482C-47E1-AF34-423213B3BCEC}" srcOrd="1" destOrd="0" presId="urn:microsoft.com/office/officeart/2005/8/layout/chevron2"/>
    <dgm:cxn modelId="{2A07B3D5-4834-4E5A-9C08-7F63FFACC544}" type="presParOf" srcId="{D1BF5F9F-CC16-4C6D-9344-C62C63D7563C}" destId="{BCD904C2-CF54-4BDA-8495-E38C33A34F26}" srcOrd="9" destOrd="0" presId="urn:microsoft.com/office/officeart/2005/8/layout/chevron2"/>
    <dgm:cxn modelId="{33963A1F-2A89-4C20-B136-FB032569FD77}" type="presParOf" srcId="{D1BF5F9F-CC16-4C6D-9344-C62C63D7563C}" destId="{707059E7-0A80-4B03-BE75-6A14E8D60D42}" srcOrd="10" destOrd="0" presId="urn:microsoft.com/office/officeart/2005/8/layout/chevron2"/>
    <dgm:cxn modelId="{1D1AD717-CC2D-49C7-9C5D-906D589A412A}" type="presParOf" srcId="{707059E7-0A80-4B03-BE75-6A14E8D60D42}" destId="{A0981A3A-9128-4F9A-8FEF-C0DA3853AFB2}" srcOrd="0" destOrd="0" presId="urn:microsoft.com/office/officeart/2005/8/layout/chevron2"/>
    <dgm:cxn modelId="{2C9E8EFB-4476-4809-8AD6-1AE6677BB9E7}" type="presParOf" srcId="{707059E7-0A80-4B03-BE75-6A14E8D60D42}" destId="{59BA59CF-18D6-4A5F-AA98-A9F3C92B5491}" srcOrd="1" destOrd="0" presId="urn:microsoft.com/office/officeart/2005/8/layout/chevron2"/>
    <dgm:cxn modelId="{9C2B49DA-8F67-43A9-90F9-5AA00416713B}" type="presParOf" srcId="{D1BF5F9F-CC16-4C6D-9344-C62C63D7563C}" destId="{B541AFB8-D477-4A9B-BD30-C970D865DE1A}" srcOrd="11" destOrd="0" presId="urn:microsoft.com/office/officeart/2005/8/layout/chevron2"/>
    <dgm:cxn modelId="{B2F7472A-C64A-4513-BDF5-31ABDAEE0AE4}" type="presParOf" srcId="{D1BF5F9F-CC16-4C6D-9344-C62C63D7563C}" destId="{BA0DC5F0-B9E5-4BE1-BEC7-7838E8DF42D4}" srcOrd="12" destOrd="0" presId="urn:microsoft.com/office/officeart/2005/8/layout/chevron2"/>
    <dgm:cxn modelId="{B7A3AC60-E158-49C2-8AC8-7DEFB1F04183}" type="presParOf" srcId="{BA0DC5F0-B9E5-4BE1-BEC7-7838E8DF42D4}" destId="{01647B0B-6EFB-4D81-AB8C-8E8ECC59B440}" srcOrd="0" destOrd="0" presId="urn:microsoft.com/office/officeart/2005/8/layout/chevron2"/>
    <dgm:cxn modelId="{D5BF04E6-3D33-4C00-8545-C76A884BB7A5}" type="presParOf" srcId="{BA0DC5F0-B9E5-4BE1-BEC7-7838E8DF42D4}" destId="{43468B63-A3BA-4873-9E60-92AAB726E587}" srcOrd="1" destOrd="0" presId="urn:microsoft.com/office/officeart/2005/8/layout/chevron2"/>
    <dgm:cxn modelId="{8220171D-F7E1-490C-8A9E-FD830991C9BA}" type="presParOf" srcId="{D1BF5F9F-CC16-4C6D-9344-C62C63D7563C}" destId="{DD10B26D-030D-4E3E-8E12-DA40A5A1B76A}" srcOrd="13" destOrd="0" presId="urn:microsoft.com/office/officeart/2005/8/layout/chevron2"/>
    <dgm:cxn modelId="{15CFC381-179B-49C3-9646-BE64DDF17A61}" type="presParOf" srcId="{D1BF5F9F-CC16-4C6D-9344-C62C63D7563C}" destId="{455B128F-3E50-46E5-8A73-B4B3A81FC1C5}" srcOrd="14" destOrd="0" presId="urn:microsoft.com/office/officeart/2005/8/layout/chevron2"/>
    <dgm:cxn modelId="{A70097AF-3DAD-4335-BAF8-7ACDDEA50344}" type="presParOf" srcId="{455B128F-3E50-46E5-8A73-B4B3A81FC1C5}" destId="{234637C6-21A1-45D1-BDB6-66C9F5102D87}" srcOrd="0" destOrd="0" presId="urn:microsoft.com/office/officeart/2005/8/layout/chevron2"/>
    <dgm:cxn modelId="{622C20C0-7D7F-4D54-99FE-EB606A1F623F}" type="presParOf" srcId="{455B128F-3E50-46E5-8A73-B4B3A81FC1C5}" destId="{5E2F61FB-AC76-422E-A82C-8FA941D306DB}"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50692A-89ED-4FED-ABE0-D5BC4313D030}">
      <dsp:nvSpPr>
        <dsp:cNvPr id="0" name=""/>
        <dsp:cNvSpPr/>
      </dsp:nvSpPr>
      <dsp:spPr>
        <a:xfrm rot="5400000">
          <a:off x="-119464" y="121857"/>
          <a:ext cx="796432" cy="557502"/>
        </a:xfrm>
        <a:prstGeom prst="chevron">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tr-TR" sz="900" b="1" kern="1200" dirty="0">
              <a:latin typeface="Times New Roman" panose="02020603050405020304" pitchFamily="18" charset="0"/>
              <a:cs typeface="Times New Roman" panose="02020603050405020304" pitchFamily="18" charset="0"/>
            </a:rPr>
            <a:t>MAYIS</a:t>
          </a:r>
        </a:p>
      </dsp:txBody>
      <dsp:txXfrm rot="-5400000">
        <a:off x="1" y="281143"/>
        <a:ext cx="557502" cy="238930"/>
      </dsp:txXfrm>
    </dsp:sp>
    <dsp:sp modelId="{3276DDF7-04CC-48A6-B83F-49A7C6FF9212}">
      <dsp:nvSpPr>
        <dsp:cNvPr id="0" name=""/>
        <dsp:cNvSpPr/>
      </dsp:nvSpPr>
      <dsp:spPr>
        <a:xfrm rot="5400000">
          <a:off x="5726577" y="-5166683"/>
          <a:ext cx="517680" cy="10855831"/>
        </a:xfrm>
        <a:prstGeom prst="round2Same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tr-TR" sz="1600" kern="1200" dirty="0">
              <a:latin typeface="+mn-lt"/>
              <a:cs typeface="Times New Roman" panose="02020603050405020304" pitchFamily="18" charset="0"/>
            </a:rPr>
            <a:t>Mayıs ayı içinde birimlere bütçe eğitiminin verilmesi.</a:t>
          </a:r>
          <a:endParaRPr lang="tr-TR" sz="1600" kern="1200" dirty="0">
            <a:latin typeface="+mn-lt"/>
          </a:endParaRPr>
        </a:p>
      </dsp:txBody>
      <dsp:txXfrm rot="-5400000">
        <a:off x="557502" y="27663"/>
        <a:ext cx="10830560" cy="467138"/>
      </dsp:txXfrm>
    </dsp:sp>
    <dsp:sp modelId="{66542DBA-CD46-48D3-8E57-B63B5899E56D}">
      <dsp:nvSpPr>
        <dsp:cNvPr id="0" name=""/>
        <dsp:cNvSpPr/>
      </dsp:nvSpPr>
      <dsp:spPr>
        <a:xfrm rot="5400000">
          <a:off x="-119464" y="845574"/>
          <a:ext cx="796432" cy="557502"/>
        </a:xfrm>
        <a:prstGeom prst="chevron">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tr-TR" sz="900" b="1" kern="1200" dirty="0">
              <a:latin typeface="Times New Roman" panose="02020603050405020304" pitchFamily="18" charset="0"/>
              <a:cs typeface="Times New Roman" panose="02020603050405020304" pitchFamily="18" charset="0"/>
            </a:rPr>
            <a:t>HAZİRAN</a:t>
          </a:r>
        </a:p>
      </dsp:txBody>
      <dsp:txXfrm rot="-5400000">
        <a:off x="1" y="1004860"/>
        <a:ext cx="557502" cy="238930"/>
      </dsp:txXfrm>
    </dsp:sp>
    <dsp:sp modelId="{C35D8B2E-9926-481D-9F69-A303517B107C}">
      <dsp:nvSpPr>
        <dsp:cNvPr id="0" name=""/>
        <dsp:cNvSpPr/>
      </dsp:nvSpPr>
      <dsp:spPr>
        <a:xfrm rot="5400000">
          <a:off x="5726577" y="-4442965"/>
          <a:ext cx="517680" cy="10855831"/>
        </a:xfrm>
        <a:prstGeom prst="round2Same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tr-TR" sz="1600" kern="1200" dirty="0"/>
            <a:t>Birimler tarafından hazırlanan bütçe tekliflerinin 13 Haziran tarihine kadar döner sermaye işletmesine gönderilmesi. </a:t>
          </a:r>
        </a:p>
      </dsp:txBody>
      <dsp:txXfrm rot="-5400000">
        <a:off x="557502" y="751381"/>
        <a:ext cx="10830560" cy="467138"/>
      </dsp:txXfrm>
    </dsp:sp>
    <dsp:sp modelId="{7B4E25E8-ED5F-4C50-A01F-4A9C7C9904CA}">
      <dsp:nvSpPr>
        <dsp:cNvPr id="0" name=""/>
        <dsp:cNvSpPr/>
      </dsp:nvSpPr>
      <dsp:spPr>
        <a:xfrm rot="5400000">
          <a:off x="-119464" y="1569292"/>
          <a:ext cx="796432" cy="557502"/>
        </a:xfrm>
        <a:prstGeom prst="chevron">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tr-TR" sz="900" b="1" kern="1200" dirty="0">
              <a:latin typeface="Times New Roman" panose="02020603050405020304" pitchFamily="18" charset="0"/>
              <a:cs typeface="Times New Roman" panose="02020603050405020304" pitchFamily="18" charset="0"/>
            </a:rPr>
            <a:t>HAZİRAN</a:t>
          </a:r>
        </a:p>
      </dsp:txBody>
      <dsp:txXfrm rot="-5400000">
        <a:off x="1" y="1728578"/>
        <a:ext cx="557502" cy="238930"/>
      </dsp:txXfrm>
    </dsp:sp>
    <dsp:sp modelId="{8DB70A3B-3793-4246-A273-72551094567D}">
      <dsp:nvSpPr>
        <dsp:cNvPr id="0" name=""/>
        <dsp:cNvSpPr/>
      </dsp:nvSpPr>
      <dsp:spPr>
        <a:xfrm rot="5400000">
          <a:off x="5726577" y="-3719247"/>
          <a:ext cx="517680" cy="10855831"/>
        </a:xfrm>
        <a:prstGeom prst="round2Same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tr-TR" sz="1600" kern="1200" dirty="0"/>
            <a:t>Haziran ayının sonuna kadar birimler tarafından gönderilen bütçe tekliflerinin konsolide edilmesi.</a:t>
          </a:r>
        </a:p>
      </dsp:txBody>
      <dsp:txXfrm rot="-5400000">
        <a:off x="557502" y="1475099"/>
        <a:ext cx="10830560" cy="467138"/>
      </dsp:txXfrm>
    </dsp:sp>
    <dsp:sp modelId="{D4AEC8F1-3572-4FA7-BE8A-471FB3A87005}">
      <dsp:nvSpPr>
        <dsp:cNvPr id="0" name=""/>
        <dsp:cNvSpPr/>
      </dsp:nvSpPr>
      <dsp:spPr>
        <a:xfrm rot="5400000">
          <a:off x="-119464" y="2293010"/>
          <a:ext cx="796432" cy="557502"/>
        </a:xfrm>
        <a:prstGeom prst="chevron">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tr-TR" sz="900" b="1" kern="1200" dirty="0">
              <a:latin typeface="Times New Roman" panose="02020603050405020304" pitchFamily="18" charset="0"/>
              <a:cs typeface="Times New Roman" panose="02020603050405020304" pitchFamily="18" charset="0"/>
            </a:rPr>
            <a:t>TEMMUZ</a:t>
          </a:r>
        </a:p>
      </dsp:txBody>
      <dsp:txXfrm rot="-5400000">
        <a:off x="1" y="2452296"/>
        <a:ext cx="557502" cy="238930"/>
      </dsp:txXfrm>
    </dsp:sp>
    <dsp:sp modelId="{F73F4CAD-C296-4F17-8EF2-B06D20CB58FE}">
      <dsp:nvSpPr>
        <dsp:cNvPr id="0" name=""/>
        <dsp:cNvSpPr/>
      </dsp:nvSpPr>
      <dsp:spPr>
        <a:xfrm rot="5400000">
          <a:off x="5726577" y="-2995529"/>
          <a:ext cx="517680" cy="10855831"/>
        </a:xfrm>
        <a:prstGeom prst="round2Same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tr-TR" sz="1600" kern="1200" dirty="0"/>
            <a:t>Harcama birimleri tarafından gönderilen bütçelerle birlikte döner sermaye bütçesinin üniversite bütçe birimi tarafından birleştirilmesi.</a:t>
          </a:r>
        </a:p>
      </dsp:txBody>
      <dsp:txXfrm rot="-5400000">
        <a:off x="557502" y="2198817"/>
        <a:ext cx="10830560" cy="467138"/>
      </dsp:txXfrm>
    </dsp:sp>
    <dsp:sp modelId="{A85BA27D-18A9-4EEF-8A70-DA01BDB01979}">
      <dsp:nvSpPr>
        <dsp:cNvPr id="0" name=""/>
        <dsp:cNvSpPr/>
      </dsp:nvSpPr>
      <dsp:spPr>
        <a:xfrm rot="5400000">
          <a:off x="-119464" y="3016728"/>
          <a:ext cx="796432" cy="557502"/>
        </a:xfrm>
        <a:prstGeom prst="chevron">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377825">
            <a:lnSpc>
              <a:spcPct val="90000"/>
            </a:lnSpc>
            <a:spcBef>
              <a:spcPct val="0"/>
            </a:spcBef>
            <a:spcAft>
              <a:spcPct val="35000"/>
            </a:spcAft>
            <a:buNone/>
          </a:pPr>
          <a:r>
            <a:rPr lang="tr-TR" sz="850" b="1" kern="1200" dirty="0">
              <a:latin typeface="Times New Roman" panose="02020603050405020304" pitchFamily="18" charset="0"/>
              <a:cs typeface="Times New Roman" panose="02020603050405020304" pitchFamily="18" charset="0"/>
            </a:rPr>
            <a:t>AĞUSTOS</a:t>
          </a:r>
        </a:p>
      </dsp:txBody>
      <dsp:txXfrm rot="-5400000">
        <a:off x="1" y="3176014"/>
        <a:ext cx="557502" cy="238930"/>
      </dsp:txXfrm>
    </dsp:sp>
    <dsp:sp modelId="{F52FFEBE-482C-47E1-AF34-423213B3BCEC}">
      <dsp:nvSpPr>
        <dsp:cNvPr id="0" name=""/>
        <dsp:cNvSpPr/>
      </dsp:nvSpPr>
      <dsp:spPr>
        <a:xfrm rot="5400000">
          <a:off x="5726577" y="-2271812"/>
          <a:ext cx="517680" cy="10855831"/>
        </a:xfrm>
        <a:prstGeom prst="round2Same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tr-TR" sz="1600" kern="1200" dirty="0"/>
            <a:t>Yükseköğretim Kurumu ile Hazine ve Maliye Bakanlığı bütçe görüşmelerinin gerçekleştirilmesi.</a:t>
          </a:r>
        </a:p>
      </dsp:txBody>
      <dsp:txXfrm rot="-5400000">
        <a:off x="557502" y="2922534"/>
        <a:ext cx="10830560" cy="467138"/>
      </dsp:txXfrm>
    </dsp:sp>
    <dsp:sp modelId="{A0981A3A-9128-4F9A-8FEF-C0DA3853AFB2}">
      <dsp:nvSpPr>
        <dsp:cNvPr id="0" name=""/>
        <dsp:cNvSpPr/>
      </dsp:nvSpPr>
      <dsp:spPr>
        <a:xfrm rot="5400000">
          <a:off x="-119464" y="3740445"/>
          <a:ext cx="796432" cy="557502"/>
        </a:xfrm>
        <a:prstGeom prst="chevron">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tr-TR" sz="900" b="1" kern="1200" dirty="0">
              <a:latin typeface="Times New Roman" panose="02020603050405020304" pitchFamily="18" charset="0"/>
              <a:cs typeface="Times New Roman" panose="02020603050405020304" pitchFamily="18" charset="0"/>
            </a:rPr>
            <a:t>EYLÜL</a:t>
          </a:r>
        </a:p>
      </dsp:txBody>
      <dsp:txXfrm rot="-5400000">
        <a:off x="1" y="3899731"/>
        <a:ext cx="557502" cy="238930"/>
      </dsp:txXfrm>
    </dsp:sp>
    <dsp:sp modelId="{59BA59CF-18D6-4A5F-AA98-A9F3C92B5491}">
      <dsp:nvSpPr>
        <dsp:cNvPr id="0" name=""/>
        <dsp:cNvSpPr/>
      </dsp:nvSpPr>
      <dsp:spPr>
        <a:xfrm rot="5400000">
          <a:off x="5726577" y="-1548094"/>
          <a:ext cx="517680" cy="10855831"/>
        </a:xfrm>
        <a:prstGeom prst="round2Same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tr-TR" sz="1600" kern="1200" dirty="0">
              <a:latin typeface="+mn-lt"/>
              <a:cs typeface="Times New Roman" panose="02020603050405020304" pitchFamily="18" charset="0"/>
            </a:rPr>
            <a:t>Döner Sermaye İşletmesi Yürütme Kurulunda onaylanması.</a:t>
          </a:r>
          <a:endParaRPr lang="tr-TR" sz="1600" kern="1200" dirty="0">
            <a:latin typeface="+mn-lt"/>
          </a:endParaRPr>
        </a:p>
      </dsp:txBody>
      <dsp:txXfrm rot="-5400000">
        <a:off x="557502" y="3646252"/>
        <a:ext cx="10830560" cy="467138"/>
      </dsp:txXfrm>
    </dsp:sp>
    <dsp:sp modelId="{01647B0B-6EFB-4D81-AB8C-8E8ECC59B440}">
      <dsp:nvSpPr>
        <dsp:cNvPr id="0" name=""/>
        <dsp:cNvSpPr/>
      </dsp:nvSpPr>
      <dsp:spPr>
        <a:xfrm rot="5400000">
          <a:off x="-119464" y="4464163"/>
          <a:ext cx="796432" cy="557502"/>
        </a:xfrm>
        <a:prstGeom prst="chevron">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tr-TR" sz="900" b="1" kern="1200" dirty="0">
              <a:latin typeface="Times New Roman" panose="02020603050405020304" pitchFamily="18" charset="0"/>
              <a:cs typeface="Times New Roman" panose="02020603050405020304" pitchFamily="18" charset="0"/>
            </a:rPr>
            <a:t>ARALIK</a:t>
          </a:r>
        </a:p>
      </dsp:txBody>
      <dsp:txXfrm rot="-5400000">
        <a:off x="1" y="4623449"/>
        <a:ext cx="557502" cy="238930"/>
      </dsp:txXfrm>
    </dsp:sp>
    <dsp:sp modelId="{43468B63-A3BA-4873-9E60-92AAB726E587}">
      <dsp:nvSpPr>
        <dsp:cNvPr id="0" name=""/>
        <dsp:cNvSpPr/>
      </dsp:nvSpPr>
      <dsp:spPr>
        <a:xfrm rot="5400000">
          <a:off x="5726577" y="-824376"/>
          <a:ext cx="517680" cy="10855831"/>
        </a:xfrm>
        <a:prstGeom prst="round2Same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tr-TR" sz="1600" kern="1200" dirty="0">
              <a:latin typeface="+mn-lt"/>
              <a:cs typeface="Times New Roman" panose="02020603050405020304" pitchFamily="18" charset="0"/>
            </a:rPr>
            <a:t>Onaylanan birim bütçelerinin BKMYBS-Bütünleşik Kamu Mali Yönetim Bilişim Sistemi Sistemine girilmesi.</a:t>
          </a:r>
          <a:endParaRPr lang="tr-TR" sz="1600" kern="1200" dirty="0">
            <a:latin typeface="+mn-lt"/>
          </a:endParaRPr>
        </a:p>
      </dsp:txBody>
      <dsp:txXfrm rot="-5400000">
        <a:off x="557502" y="4369970"/>
        <a:ext cx="10830560" cy="467138"/>
      </dsp:txXfrm>
    </dsp:sp>
    <dsp:sp modelId="{234637C6-21A1-45D1-BDB6-66C9F5102D87}">
      <dsp:nvSpPr>
        <dsp:cNvPr id="0" name=""/>
        <dsp:cNvSpPr/>
      </dsp:nvSpPr>
      <dsp:spPr>
        <a:xfrm rot="5400000">
          <a:off x="-119464" y="5187881"/>
          <a:ext cx="796432" cy="557502"/>
        </a:xfrm>
        <a:prstGeom prst="chevron">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377825">
            <a:lnSpc>
              <a:spcPct val="90000"/>
            </a:lnSpc>
            <a:spcBef>
              <a:spcPct val="0"/>
            </a:spcBef>
            <a:spcAft>
              <a:spcPct val="35000"/>
            </a:spcAft>
            <a:buNone/>
          </a:pPr>
          <a:r>
            <a:rPr lang="tr-TR" sz="850" b="1" kern="1200" dirty="0">
              <a:latin typeface="Times New Roman" panose="02020603050405020304" pitchFamily="18" charset="0"/>
              <a:cs typeface="Times New Roman" panose="02020603050405020304" pitchFamily="18" charset="0"/>
            </a:rPr>
            <a:t>İZLEYEN OCAK</a:t>
          </a:r>
        </a:p>
      </dsp:txBody>
      <dsp:txXfrm rot="-5400000">
        <a:off x="1" y="5347167"/>
        <a:ext cx="557502" cy="238930"/>
      </dsp:txXfrm>
    </dsp:sp>
    <dsp:sp modelId="{5E2F61FB-AC76-422E-A82C-8FA941D306DB}">
      <dsp:nvSpPr>
        <dsp:cNvPr id="0" name=""/>
        <dsp:cNvSpPr/>
      </dsp:nvSpPr>
      <dsp:spPr>
        <a:xfrm rot="5400000">
          <a:off x="5726577" y="-100658"/>
          <a:ext cx="517680" cy="10855831"/>
        </a:xfrm>
        <a:prstGeom prst="round2SameRect">
          <a:avLst/>
        </a:prstGeom>
        <a:solidFill>
          <a:schemeClr val="dk1">
            <a:alpha val="90000"/>
            <a:tint val="40000"/>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tr-TR" sz="1600" kern="1200">
              <a:latin typeface="+mn-lt"/>
              <a:cs typeface="Times New Roman" panose="02020603050405020304" pitchFamily="18" charset="0"/>
            </a:rPr>
            <a:t>Döner </a:t>
          </a:r>
          <a:r>
            <a:rPr lang="tr-TR" sz="1600" kern="1200" dirty="0">
              <a:latin typeface="+mn-lt"/>
              <a:cs typeface="Times New Roman" panose="02020603050405020304" pitchFamily="18" charset="0"/>
            </a:rPr>
            <a:t>Sermayeli İşletmeler birim başlangıç bütçelerinin Saymanlık Müdürlüğünce onaylanması ve ödeneklerin açılması.</a:t>
          </a:r>
          <a:endParaRPr lang="tr-TR" sz="1600" kern="1200" dirty="0">
            <a:latin typeface="+mn-lt"/>
          </a:endParaRPr>
        </a:p>
      </dsp:txBody>
      <dsp:txXfrm rot="-5400000">
        <a:off x="557502" y="5093688"/>
        <a:ext cx="10830560" cy="467138"/>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E359E31-A8C5-482E-9DAA-3163B726044C}" type="datetimeFigureOut">
              <a:rPr lang="zh-CN" altLang="en-US" smtClean="0"/>
              <a:t>2025/5/30</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E47FFE-EA70-476D-BB15-0B3EEBA4DF3B}" type="slidenum">
              <a:rPr lang="zh-CN" altLang="en-US" smtClean="0"/>
              <a:t>‹#›</a:t>
            </a:fld>
            <a:endParaRPr lang="zh-CN" altLang="en-US"/>
          </a:p>
        </p:txBody>
      </p:sp>
    </p:spTree>
    <p:extLst>
      <p:ext uri="{BB962C8B-B14F-4D97-AF65-F5344CB8AC3E}">
        <p14:creationId xmlns:p14="http://schemas.microsoft.com/office/powerpoint/2010/main" val="42142510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D1495A-DD81-44F4-9F54-1F39867BF2D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922632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D1495A-DD81-44F4-9F54-1F39867BF2D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874949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D1495A-DD81-44F4-9F54-1F39867BF2D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448767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D1495A-DD81-44F4-9F54-1F39867BF2D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764923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D1495A-DD81-44F4-9F54-1F39867BF2D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673025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D1495A-DD81-44F4-9F54-1F39867BF2D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684430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D1495A-DD81-44F4-9F54-1F39867BF2D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899144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D1495A-DD81-44F4-9F54-1F39867BF2D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22380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D1495A-DD81-44F4-9F54-1F39867BF2D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98448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D1495A-DD81-44F4-9F54-1F39867BF2D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547821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D1495A-DD81-44F4-9F54-1F39867BF2D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22869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D1495A-DD81-44F4-9F54-1F39867BF2D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107131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D1495A-DD81-44F4-9F54-1F39867BF2D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052103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D1495A-DD81-44F4-9F54-1F39867BF2D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986128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D1495A-DD81-44F4-9F54-1F39867BF2D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434765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D1495A-DD81-44F4-9F54-1F39867BF2D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94738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D1495A-DD81-44F4-9F54-1F39867BF2D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035653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D1495A-DD81-44F4-9F54-1F39867BF2D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705544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771342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7_Title Slide">
    <p:spTree>
      <p:nvGrpSpPr>
        <p:cNvPr id="1" name=""/>
        <p:cNvGrpSpPr/>
        <p:nvPr/>
      </p:nvGrpSpPr>
      <p:grpSpPr>
        <a:xfrm>
          <a:off x="0" y="0"/>
          <a:ext cx="0" cy="0"/>
          <a:chOff x="0" y="0"/>
          <a:chExt cx="0" cy="0"/>
        </a:xfrm>
      </p:grpSpPr>
      <p:sp>
        <p:nvSpPr>
          <p:cNvPr id="13" name="Rounded Rectangle 12"/>
          <p:cNvSpPr/>
          <p:nvPr userDrawn="1"/>
        </p:nvSpPr>
        <p:spPr>
          <a:xfrm>
            <a:off x="0" y="463101"/>
            <a:ext cx="142875" cy="416822"/>
          </a:xfrm>
          <a:prstGeom prst="roundRect">
            <a:avLst>
              <a:gd name="adj" fmla="val 0"/>
            </a:avLst>
          </a:prstGeom>
          <a:solidFill>
            <a:srgbClr val="F23B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white"/>
              </a:solidFill>
              <a:effectLst/>
              <a:uLnTx/>
              <a:uFillTx/>
              <a:latin typeface="Arial"/>
              <a:ea typeface="微软雅黑"/>
              <a:cs typeface="+mn-cs"/>
            </a:endParaRPr>
          </a:p>
        </p:txBody>
      </p:sp>
      <p:sp>
        <p:nvSpPr>
          <p:cNvPr id="7" name="Text Placeholder 10"/>
          <p:cNvSpPr>
            <a:spLocks noGrp="1"/>
          </p:cNvSpPr>
          <p:nvPr>
            <p:ph type="body" sz="quarter" idx="13"/>
          </p:nvPr>
        </p:nvSpPr>
        <p:spPr>
          <a:xfrm>
            <a:off x="252193" y="463101"/>
            <a:ext cx="3817473" cy="416822"/>
          </a:xfrm>
        </p:spPr>
        <p:txBody>
          <a:bodyPr lIns="0" tIns="0" rIns="0" bIns="0" anchor="ctr" anchorCtr="0">
            <a:noAutofit/>
          </a:bodyPr>
          <a:lstStyle>
            <a:lvl1pPr marL="0" indent="0">
              <a:buNone/>
              <a:defRPr sz="2000">
                <a:solidFill>
                  <a:schemeClr val="tx1">
                    <a:lumMod val="75000"/>
                    <a:lumOff val="25000"/>
                  </a:schemeClr>
                </a:solidFill>
                <a:latin typeface="微软雅黑" panose="020B0503020204020204" pitchFamily="34" charset="-122"/>
                <a:ea typeface="微软雅黑" panose="020B0503020204020204" pitchFamily="34" charset="-122"/>
              </a:defRPr>
            </a:lvl1pPr>
          </a:lstStyle>
          <a:p>
            <a:pPr lvl="0"/>
            <a:endParaRPr lang="id-ID" dirty="0"/>
          </a:p>
        </p:txBody>
      </p:sp>
      <p:sp>
        <p:nvSpPr>
          <p:cNvPr id="10" name="Rounded Rectangle 9"/>
          <p:cNvSpPr/>
          <p:nvPr userDrawn="1"/>
        </p:nvSpPr>
        <p:spPr>
          <a:xfrm>
            <a:off x="11471564" y="372774"/>
            <a:ext cx="431078" cy="298739"/>
          </a:xfrm>
          <a:prstGeom prst="roundRect">
            <a:avLst>
              <a:gd name="adj" fmla="val 5000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white">
                  <a:lumMod val="50000"/>
                </a:prstClr>
              </a:solidFill>
              <a:effectLst/>
              <a:uLnTx/>
              <a:uFillTx/>
              <a:latin typeface="Arial"/>
              <a:ea typeface="微软雅黑"/>
              <a:cs typeface="+mn-cs"/>
            </a:endParaRPr>
          </a:p>
        </p:txBody>
      </p:sp>
      <p:sp>
        <p:nvSpPr>
          <p:cNvPr id="15" name="Slide Number Placeholder 5"/>
          <p:cNvSpPr>
            <a:spLocks noGrp="1"/>
          </p:cNvSpPr>
          <p:nvPr>
            <p:ph type="sldNum" sz="quarter" idx="12"/>
          </p:nvPr>
        </p:nvSpPr>
        <p:spPr>
          <a:xfrm>
            <a:off x="11471564" y="327460"/>
            <a:ext cx="431078" cy="389083"/>
          </a:xfrm>
        </p:spPr>
        <p:txBody>
          <a:bodyPr lIns="0" tIns="0" rIns="0" bIns="0"/>
          <a:lstStyle>
            <a:lvl1pPr algn="ctr">
              <a:defRPr sz="1000">
                <a:solidFill>
                  <a:schemeClr val="bg1">
                    <a:lumMod val="50000"/>
                  </a:schemeClr>
                </a:solidFill>
                <a:latin typeface="Lato" panose="020F0502020204030203" pitchFamily="34"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FCEE2C88-6C8F-484D-AF69-578F576B1F44}" type="slidenum">
              <a:rPr kumimoji="0" lang="en-US" sz="1000" b="0" i="0" u="none" strike="noStrike" kern="1200" cap="none" spc="0" normalizeH="0" baseline="0" noProof="0" smtClean="0">
                <a:ln>
                  <a:noFill/>
                </a:ln>
                <a:solidFill>
                  <a:prstClr val="white">
                    <a:lumMod val="50000"/>
                  </a:prstClr>
                </a:solidFill>
                <a:effectLst/>
                <a:uLnTx/>
                <a:uFillTx/>
                <a:latin typeface="Lato" panose="020F0502020204030203" pitchFamily="34" charset="0"/>
                <a:ea typeface="微软雅黑"/>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prstClr val="white">
                  <a:lumMod val="50000"/>
                </a:prstClr>
              </a:solidFill>
              <a:effectLst/>
              <a:uLnTx/>
              <a:uFillTx/>
              <a:latin typeface="Lato" panose="020F0502020204030203" pitchFamily="34" charset="0"/>
              <a:ea typeface="微软雅黑"/>
              <a:cs typeface="+mn-cs"/>
            </a:endParaRPr>
          </a:p>
        </p:txBody>
      </p:sp>
    </p:spTree>
    <p:extLst>
      <p:ext uri="{BB962C8B-B14F-4D97-AF65-F5344CB8AC3E}">
        <p14:creationId xmlns:p14="http://schemas.microsoft.com/office/powerpoint/2010/main" val="5488527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8_Title Slide">
    <p:spTree>
      <p:nvGrpSpPr>
        <p:cNvPr id="1" name=""/>
        <p:cNvGrpSpPr/>
        <p:nvPr/>
      </p:nvGrpSpPr>
      <p:grpSpPr>
        <a:xfrm>
          <a:off x="0" y="0"/>
          <a:ext cx="0" cy="0"/>
          <a:chOff x="0" y="0"/>
          <a:chExt cx="0" cy="0"/>
        </a:xfrm>
      </p:grpSpPr>
      <p:sp>
        <p:nvSpPr>
          <p:cNvPr id="10" name="Rounded Rectangle 9"/>
          <p:cNvSpPr/>
          <p:nvPr userDrawn="1"/>
        </p:nvSpPr>
        <p:spPr>
          <a:xfrm>
            <a:off x="11471564" y="372774"/>
            <a:ext cx="431078" cy="298739"/>
          </a:xfrm>
          <a:prstGeom prst="roundRect">
            <a:avLst>
              <a:gd name="adj" fmla="val 5000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800" b="0" i="0" u="none" strike="noStrike" kern="1200" cap="none" spc="0" normalizeH="0" baseline="0" noProof="0">
              <a:ln>
                <a:noFill/>
              </a:ln>
              <a:solidFill>
                <a:prstClr val="white">
                  <a:lumMod val="50000"/>
                </a:prstClr>
              </a:solidFill>
              <a:effectLst/>
              <a:uLnTx/>
              <a:uFillTx/>
              <a:latin typeface="Arial"/>
              <a:ea typeface="微软雅黑"/>
              <a:cs typeface="+mn-cs"/>
            </a:endParaRPr>
          </a:p>
        </p:txBody>
      </p:sp>
      <p:sp>
        <p:nvSpPr>
          <p:cNvPr id="15" name="Slide Number Placeholder 5"/>
          <p:cNvSpPr>
            <a:spLocks noGrp="1"/>
          </p:cNvSpPr>
          <p:nvPr>
            <p:ph type="sldNum" sz="quarter" idx="12"/>
          </p:nvPr>
        </p:nvSpPr>
        <p:spPr>
          <a:xfrm>
            <a:off x="11471564" y="327460"/>
            <a:ext cx="431078" cy="389083"/>
          </a:xfrm>
        </p:spPr>
        <p:txBody>
          <a:bodyPr lIns="0" tIns="0" rIns="0" bIns="0"/>
          <a:lstStyle>
            <a:lvl1pPr algn="ctr">
              <a:defRPr sz="1000">
                <a:solidFill>
                  <a:schemeClr val="bg1">
                    <a:lumMod val="50000"/>
                  </a:schemeClr>
                </a:solidFill>
                <a:latin typeface="Lato" panose="020F0502020204030203" pitchFamily="34"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FCEE2C88-6C8F-484D-AF69-578F576B1F44}" type="slidenum">
              <a:rPr kumimoji="0" lang="en-US" sz="1000" b="0" i="0" u="none" strike="noStrike" kern="1200" cap="none" spc="0" normalizeH="0" baseline="0" noProof="0" smtClean="0">
                <a:ln>
                  <a:noFill/>
                </a:ln>
                <a:solidFill>
                  <a:prstClr val="white">
                    <a:lumMod val="50000"/>
                  </a:prstClr>
                </a:solidFill>
                <a:effectLst/>
                <a:uLnTx/>
                <a:uFillTx/>
                <a:latin typeface="Lato" panose="020F0502020204030203" pitchFamily="34" charset="0"/>
                <a:ea typeface="微软雅黑"/>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prstClr val="white">
                  <a:lumMod val="50000"/>
                </a:prstClr>
              </a:solidFill>
              <a:effectLst/>
              <a:uLnTx/>
              <a:uFillTx/>
              <a:latin typeface="Lato" panose="020F0502020204030203" pitchFamily="34" charset="0"/>
              <a:ea typeface="微软雅黑"/>
              <a:cs typeface="+mn-cs"/>
            </a:endParaRPr>
          </a:p>
        </p:txBody>
      </p:sp>
    </p:spTree>
    <p:extLst>
      <p:ext uri="{BB962C8B-B14F-4D97-AF65-F5344CB8AC3E}">
        <p14:creationId xmlns:p14="http://schemas.microsoft.com/office/powerpoint/2010/main" val="164101424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36875430"/>
      </p:ext>
    </p:extLst>
  </p:cSld>
  <p:clrMap bg1="lt1" tx1="dk1" bg2="lt2" tx2="dk2" accent1="accent1" accent2="accent2" accent3="accent3" accent4="accent4" accent5="accent5" accent6="accent6" hlink="hlink" folHlink="folHlink"/>
  <p:sldLayoutIdLst>
    <p:sldLayoutId id="2147483715" r:id="rId1"/>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defTabSz="914400" rtl="0" eaLnBrk="1" latinLnBrk="0" hangingPunct="1">
        <a:lnSpc>
          <a:spcPct val="90000"/>
        </a:lnSpc>
        <a:spcBef>
          <a:spcPct val="0"/>
        </a:spcBef>
        <a:buNone/>
        <a:defRPr lang="en-US" sz="3000" kern="1200">
          <a:solidFill>
            <a:schemeClr val="tx1"/>
          </a:solidFill>
          <a:latin typeface="Lato" panose="020F0502020204030203"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en-US" sz="2400" kern="1200" dirty="0" smtClean="0">
          <a:solidFill>
            <a:schemeClr val="tx1"/>
          </a:solidFill>
          <a:effectLst/>
          <a:latin typeface="Lato" panose="020F050202020403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en-US" sz="2000" kern="1200" dirty="0" smtClean="0">
          <a:solidFill>
            <a:schemeClr val="tx1"/>
          </a:solidFill>
          <a:effectLst/>
          <a:latin typeface="Lato" panose="020F0502020204030203"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en-US" sz="1800" kern="1200" dirty="0" smtClean="0">
          <a:solidFill>
            <a:schemeClr val="tx1"/>
          </a:solidFill>
          <a:effectLst/>
          <a:latin typeface="Lato" panose="020F0502020204030203"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en-US" sz="1600" kern="1200" dirty="0" smtClean="0">
          <a:solidFill>
            <a:schemeClr val="tx1"/>
          </a:solidFill>
          <a:effectLst/>
          <a:latin typeface="Lato" panose="020F0502020204030203"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en-US" sz="1600" kern="1200" dirty="0">
          <a:solidFill>
            <a:schemeClr val="tx1"/>
          </a:solidFill>
          <a:effectLst/>
          <a:latin typeface="Lato" panose="020F050202020403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4">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Raleway" panose="020B0003030101060003"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Raleway" panose="020B0003030101060003" pitchFamily="34" charset="0"/>
              <a:ea typeface="微软雅黑"/>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Raleway" panose="020B0003030101060003" pitchFamily="34"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Raleway" panose="020B0003030101060003" pitchFamily="34" charset="0"/>
              <a:ea typeface="微软雅黑"/>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Raleway" panose="020B0003030101060003" pitchFamily="34"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FCEE2C88-6C8F-484D-AF69-578F576B1F44}" type="slidenum">
              <a:rPr kumimoji="0" lang="en-US" sz="1200" b="0" i="0" u="none" strike="noStrike" kern="1200" cap="none" spc="0" normalizeH="0" baseline="0" noProof="0" smtClean="0">
                <a:ln>
                  <a:noFill/>
                </a:ln>
                <a:solidFill>
                  <a:prstClr val="black">
                    <a:tint val="75000"/>
                  </a:prstClr>
                </a:solidFill>
                <a:effectLst/>
                <a:uLnTx/>
                <a:uFillTx/>
                <a:latin typeface="Raleway" panose="020B0003030101060003" pitchFamily="34" charset="0"/>
                <a:ea typeface="微软雅黑"/>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Raleway" panose="020B0003030101060003" pitchFamily="34" charset="0"/>
              <a:ea typeface="微软雅黑"/>
              <a:cs typeface="+mn-cs"/>
            </a:endParaRPr>
          </a:p>
        </p:txBody>
      </p:sp>
    </p:spTree>
    <p:extLst>
      <p:ext uri="{BB962C8B-B14F-4D97-AF65-F5344CB8AC3E}">
        <p14:creationId xmlns:p14="http://schemas.microsoft.com/office/powerpoint/2010/main" val="3994822285"/>
      </p:ext>
    </p:extLst>
  </p:cSld>
  <p:clrMap bg1="lt1" tx1="dk1" bg2="lt2" tx2="dk2" accent1="accent1" accent2="accent2" accent3="accent3" accent4="accent4" accent5="accent5" accent6="accent6" hlink="hlink" folHlink="folHlink"/>
  <p:sldLayoutIdLst>
    <p:sldLayoutId id="2147484325" r:id="rId1"/>
    <p:sldLayoutId id="2147484326" r:id="rId2"/>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defTabSz="914400" rtl="0" eaLnBrk="1" latinLnBrk="0" hangingPunct="1">
        <a:lnSpc>
          <a:spcPct val="90000"/>
        </a:lnSpc>
        <a:spcBef>
          <a:spcPct val="0"/>
        </a:spcBef>
        <a:buNone/>
        <a:defRPr lang="en-US" sz="3000" kern="1200">
          <a:solidFill>
            <a:schemeClr val="tx1"/>
          </a:solidFill>
          <a:latin typeface="Lato" panose="020F0502020204030203" pitchFamily="34" charset="0"/>
          <a:ea typeface="+mj-ea"/>
          <a:cs typeface="+mj-cs"/>
        </a:defRPr>
      </a:lvl1pPr>
    </p:titleStyle>
    <p:bodyStyle>
      <a:lvl1pPr marL="228600" indent="-228600" algn="l" defTabSz="914400" rtl="0" eaLnBrk="1" latinLnBrk="0" hangingPunct="1">
        <a:lnSpc>
          <a:spcPct val="90000"/>
        </a:lnSpc>
        <a:spcBef>
          <a:spcPts val="1000"/>
        </a:spcBef>
        <a:buFont typeface="Arial" pitchFamily="34" charset="0"/>
        <a:buChar char="•"/>
        <a:defRPr lang="en-US" sz="2400" kern="1200" dirty="0" smtClean="0">
          <a:solidFill>
            <a:schemeClr val="tx1"/>
          </a:solidFill>
          <a:effectLst/>
          <a:latin typeface="Lato" panose="020F0502020204030203" pitchFamily="34" charset="0"/>
          <a:ea typeface="+mn-ea"/>
          <a:cs typeface="+mn-cs"/>
        </a:defRPr>
      </a:lvl1pPr>
      <a:lvl2pPr marL="685800" indent="-228600" algn="l" defTabSz="914400" rtl="0" eaLnBrk="1" latinLnBrk="0" hangingPunct="1">
        <a:lnSpc>
          <a:spcPct val="90000"/>
        </a:lnSpc>
        <a:spcBef>
          <a:spcPts val="500"/>
        </a:spcBef>
        <a:buFont typeface="Arial" pitchFamily="34" charset="0"/>
        <a:buChar char="•"/>
        <a:defRPr lang="en-US" sz="2000" kern="1200" dirty="0" smtClean="0">
          <a:solidFill>
            <a:schemeClr val="tx1"/>
          </a:solidFill>
          <a:effectLst/>
          <a:latin typeface="Lato" panose="020F0502020204030203" pitchFamily="34" charset="0"/>
          <a:ea typeface="+mn-ea"/>
          <a:cs typeface="+mn-cs"/>
        </a:defRPr>
      </a:lvl2pPr>
      <a:lvl3pPr marL="1143000" indent="-228600" algn="l" defTabSz="914400" rtl="0" eaLnBrk="1" latinLnBrk="0" hangingPunct="1">
        <a:lnSpc>
          <a:spcPct val="90000"/>
        </a:lnSpc>
        <a:spcBef>
          <a:spcPts val="500"/>
        </a:spcBef>
        <a:buFont typeface="Arial" pitchFamily="34" charset="0"/>
        <a:buChar char="•"/>
        <a:defRPr lang="en-US" sz="1800" kern="1200" dirty="0" smtClean="0">
          <a:solidFill>
            <a:schemeClr val="tx1"/>
          </a:solidFill>
          <a:effectLst/>
          <a:latin typeface="Lato" panose="020F0502020204030203" pitchFamily="34" charset="0"/>
          <a:ea typeface="+mn-ea"/>
          <a:cs typeface="+mn-cs"/>
        </a:defRPr>
      </a:lvl3pPr>
      <a:lvl4pPr marL="1600200" indent="-228600" algn="l" defTabSz="914400" rtl="0" eaLnBrk="1" latinLnBrk="0" hangingPunct="1">
        <a:lnSpc>
          <a:spcPct val="90000"/>
        </a:lnSpc>
        <a:spcBef>
          <a:spcPts val="500"/>
        </a:spcBef>
        <a:buFont typeface="Arial" pitchFamily="34" charset="0"/>
        <a:buChar char="•"/>
        <a:defRPr lang="en-US" sz="1600" kern="1200" dirty="0" smtClean="0">
          <a:solidFill>
            <a:schemeClr val="tx1"/>
          </a:solidFill>
          <a:effectLst/>
          <a:latin typeface="Lato" panose="020F0502020204030203" pitchFamily="34" charset="0"/>
          <a:ea typeface="+mn-ea"/>
          <a:cs typeface="+mn-cs"/>
        </a:defRPr>
      </a:lvl4pPr>
      <a:lvl5pPr marL="2057400" indent="-228600" algn="l" defTabSz="914400" rtl="0" eaLnBrk="1" latinLnBrk="0" hangingPunct="1">
        <a:lnSpc>
          <a:spcPct val="90000"/>
        </a:lnSpc>
        <a:spcBef>
          <a:spcPts val="500"/>
        </a:spcBef>
        <a:buFont typeface="Arial" pitchFamily="34" charset="0"/>
        <a:buChar char="•"/>
        <a:defRPr lang="en-US" sz="1600" kern="1200" dirty="0">
          <a:solidFill>
            <a:schemeClr val="tx1"/>
          </a:solidFill>
          <a:effectLst/>
          <a:latin typeface="Lato" panose="020F0502020204030203" pitchFamily="34" charset="0"/>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椭圆 1"/>
          <p:cNvSpPr/>
          <p:nvPr/>
        </p:nvSpPr>
        <p:spPr>
          <a:xfrm>
            <a:off x="2404049" y="0"/>
            <a:ext cx="7383893" cy="6858000"/>
          </a:xfrm>
          <a:prstGeom prst="ellipse">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tr-TR" sz="1800">
                <a:latin typeface="Times New Roman" panose="02020603050405020304" pitchFamily="18" charset="0"/>
                <a:ea typeface="Montserrat Medium" charset="0"/>
                <a:cs typeface="Times New Roman" panose="02020603050405020304" pitchFamily="18" charset="0"/>
              </a:rPr>
              <a:t>İşletme Müdürü  F. Ayliz Demir</a:t>
            </a:r>
            <a:endParaRPr lang="zh-CN" altLang="en-US">
              <a:cs typeface="+mn-ea"/>
              <a:sym typeface="+mn-lt"/>
            </a:endParaRPr>
          </a:p>
        </p:txBody>
      </p:sp>
      <p:sp>
        <p:nvSpPr>
          <p:cNvPr id="3" name="文本框 4"/>
          <p:cNvSpPr txBox="1"/>
          <p:nvPr/>
        </p:nvSpPr>
        <p:spPr>
          <a:xfrm>
            <a:off x="2404046" y="3337050"/>
            <a:ext cx="7383893" cy="1815882"/>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zh-CN" sz="2800" b="1" i="0" u="none" strike="noStrike" kern="1200" cap="none" spc="0" normalizeH="0" baseline="0" noProof="0" dirty="0">
                <a:ln>
                  <a:noFill/>
                </a:ln>
                <a:effectLst/>
                <a:uLnTx/>
                <a:uFillTx/>
                <a:latin typeface="Bahnschrift SemiBold Condensed" panose="020B0502040204020203" pitchFamily="34" charset="0"/>
                <a:cs typeface="Times New Roman" panose="02020603050405020304" pitchFamily="18" charset="0"/>
                <a:sym typeface="+mn-lt"/>
              </a:rPr>
              <a:t>DÖNER SERMAYE İŞLETME MÜDÜRLÜĞ</a:t>
            </a:r>
            <a:r>
              <a:rPr kumimoji="1" lang="tr-TR" altLang="zh-CN" sz="2800" b="1" i="0" u="none" strike="noStrike" kern="1200" cap="none" spc="0" normalizeH="0" baseline="0" noProof="0" dirty="0">
                <a:ln>
                  <a:noFill/>
                </a:ln>
                <a:effectLst/>
                <a:uLnTx/>
                <a:uFillTx/>
                <a:latin typeface="Bahnschrift SemiBold Condensed" panose="020B0502040204020203" pitchFamily="34" charset="0"/>
                <a:cs typeface="Times New Roman" panose="02020603050405020304" pitchFamily="18" charset="0"/>
                <a:sym typeface="+mn-lt"/>
              </a:rPr>
              <a:t>Ü</a:t>
            </a:r>
            <a:r>
              <a:rPr kumimoji="1" lang="en-US" altLang="zh-CN" sz="2800" b="1" i="0" u="none" strike="noStrike" kern="1200" cap="none" spc="0" normalizeH="0" baseline="0" noProof="0" dirty="0">
                <a:ln>
                  <a:noFill/>
                </a:ln>
                <a:effectLst/>
                <a:uLnTx/>
                <a:uFillTx/>
                <a:latin typeface="Bahnschrift SemiBold Condensed" panose="020B0502040204020203" pitchFamily="34" charset="0"/>
                <a:cs typeface="Times New Roman" panose="02020603050405020304" pitchFamily="18" charset="0"/>
                <a:sym typeface="+mn-lt"/>
              </a:rPr>
              <a:t> </a:t>
            </a:r>
            <a:br>
              <a:rPr kumimoji="1" lang="en-US" altLang="zh-CN" sz="2800" b="1" i="0" u="none" strike="noStrike" kern="1200" cap="none" spc="0" normalizeH="0" baseline="0" noProof="0" dirty="0">
                <a:ln>
                  <a:noFill/>
                </a:ln>
                <a:solidFill>
                  <a:schemeClr val="tx1">
                    <a:lumMod val="75000"/>
                    <a:lumOff val="25000"/>
                  </a:schemeClr>
                </a:solidFill>
                <a:effectLst/>
                <a:uLnTx/>
                <a:uFillTx/>
                <a:latin typeface="Bahnschrift SemiBold Condensed" panose="020B0502040204020203" pitchFamily="34" charset="0"/>
                <a:cs typeface="+mn-ea"/>
                <a:sym typeface="+mn-lt"/>
              </a:rPr>
            </a:br>
            <a:r>
              <a:rPr kumimoji="1" lang="tr-TR" altLang="zh-CN" sz="2800" b="1" i="0" u="none" strike="noStrike" kern="1200" cap="none" spc="0" normalizeH="0" baseline="0" noProof="0" dirty="0">
                <a:ln>
                  <a:noFill/>
                </a:ln>
                <a:solidFill>
                  <a:srgbClr val="C00000"/>
                </a:solidFill>
                <a:effectLst/>
                <a:uLnTx/>
                <a:uFillTx/>
                <a:latin typeface="Bahnschrift SemiBold Condensed" panose="020B0502040204020203" pitchFamily="34" charset="0"/>
                <a:cs typeface="+mn-ea"/>
                <a:sym typeface="+mn-lt"/>
              </a:rPr>
              <a:t>2025 Mayıs Döner Sermaye Bilgilendirme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tr-TR" altLang="zh-CN" sz="2800" b="1" i="0" u="none" strike="noStrike" kern="1200" cap="none" spc="0" normalizeH="0" baseline="0" noProof="0" dirty="0">
                <a:ln>
                  <a:noFill/>
                </a:ln>
                <a:solidFill>
                  <a:srgbClr val="C00000"/>
                </a:solidFill>
                <a:effectLst/>
                <a:uLnTx/>
                <a:uFillTx/>
                <a:latin typeface="Bahnschrift SemiBold Condensed" panose="020B0502040204020203" pitchFamily="34" charset="0"/>
                <a:cs typeface="+mn-ea"/>
                <a:sym typeface="+mn-lt"/>
              </a:rPr>
              <a:t>ve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tr-TR" altLang="zh-CN" sz="2800" b="1" i="0" u="none" strike="noStrike" kern="1200" cap="none" spc="0" normalizeH="0" baseline="0" noProof="0" dirty="0">
                <a:ln>
                  <a:noFill/>
                </a:ln>
                <a:solidFill>
                  <a:srgbClr val="C00000"/>
                </a:solidFill>
                <a:effectLst/>
                <a:uLnTx/>
                <a:uFillTx/>
                <a:latin typeface="Bahnschrift SemiBold Condensed" panose="020B0502040204020203" pitchFamily="34" charset="0"/>
                <a:cs typeface="+mn-ea"/>
                <a:sym typeface="+mn-lt"/>
              </a:rPr>
              <a:t>Bütçe Çalışması Toplantısı</a:t>
            </a:r>
            <a:endParaRPr kumimoji="1" lang="zh-CN" altLang="en-US" sz="2800" b="1" i="0" u="none" strike="noStrike" kern="1200" cap="none" spc="0" normalizeH="0" baseline="0" noProof="0" dirty="0">
              <a:ln>
                <a:noFill/>
              </a:ln>
              <a:solidFill>
                <a:srgbClr val="C00000"/>
              </a:solidFill>
              <a:effectLst/>
              <a:uLnTx/>
              <a:uFillTx/>
              <a:latin typeface="Bahnschrift SemiBold Condensed" panose="020B0502040204020203" pitchFamily="34" charset="0"/>
              <a:cs typeface="+mn-ea"/>
              <a:sym typeface="+mn-lt"/>
            </a:endParaRPr>
          </a:p>
        </p:txBody>
      </p:sp>
      <p:sp>
        <p:nvSpPr>
          <p:cNvPr id="6" name="椭圆 5"/>
          <p:cNvSpPr/>
          <p:nvPr/>
        </p:nvSpPr>
        <p:spPr>
          <a:xfrm>
            <a:off x="2404049" y="0"/>
            <a:ext cx="7383893" cy="6858000"/>
          </a:xfrm>
          <a:prstGeom prst="ellipse">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cs typeface="+mn-ea"/>
              <a:sym typeface="+mn-lt"/>
            </a:endParaRPr>
          </a:p>
        </p:txBody>
      </p:sp>
      <p:grpSp>
        <p:nvGrpSpPr>
          <p:cNvPr id="7" name="组合 6"/>
          <p:cNvGrpSpPr/>
          <p:nvPr/>
        </p:nvGrpSpPr>
        <p:grpSpPr>
          <a:xfrm>
            <a:off x="2063111" y="930360"/>
            <a:ext cx="8065769" cy="5446338"/>
            <a:chOff x="2063111" y="930360"/>
            <a:chExt cx="8065769" cy="5446338"/>
          </a:xfrm>
        </p:grpSpPr>
        <p:sp>
          <p:nvSpPr>
            <p:cNvPr id="8" name="椭圆 7"/>
            <p:cNvSpPr/>
            <p:nvPr/>
          </p:nvSpPr>
          <p:spPr>
            <a:xfrm>
              <a:off x="2063111" y="930360"/>
              <a:ext cx="340938" cy="340938"/>
            </a:xfrm>
            <a:prstGeom prst="ellipse">
              <a:avLst/>
            </a:prstGeom>
            <a:solidFill>
              <a:srgbClr val="F23B4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dirty="0">
                <a:cs typeface="+mn-ea"/>
                <a:sym typeface="+mn-lt"/>
              </a:endParaRPr>
            </a:p>
          </p:txBody>
        </p:sp>
        <p:sp>
          <p:nvSpPr>
            <p:cNvPr id="9" name="椭圆 8"/>
            <p:cNvSpPr/>
            <p:nvPr/>
          </p:nvSpPr>
          <p:spPr>
            <a:xfrm>
              <a:off x="9787942" y="6035760"/>
              <a:ext cx="340938" cy="340938"/>
            </a:xfrm>
            <a:prstGeom prst="ellipse">
              <a:avLst/>
            </a:prstGeom>
            <a:solidFill>
              <a:srgbClr val="F23B4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dirty="0">
                <a:cs typeface="+mn-ea"/>
                <a:sym typeface="+mn-lt"/>
              </a:endParaRPr>
            </a:p>
          </p:txBody>
        </p:sp>
      </p:grpSp>
      <p:pic>
        <p:nvPicPr>
          <p:cNvPr id="11" name="Picture 2" descr="Marmara Üniversitesi Logo (istanbul) [marmara.edu.tr] Download Vector">
            <a:extLst>
              <a:ext uri="{FF2B5EF4-FFF2-40B4-BE49-F238E27FC236}">
                <a16:creationId xmlns:a16="http://schemas.microsoft.com/office/drawing/2014/main" id="{BC0DCAE5-81D1-20A4-45F2-6CA8BD07AF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9414" y="150221"/>
            <a:ext cx="3233159" cy="2733523"/>
          </a:xfrm>
          <a:prstGeom prst="rect">
            <a:avLst/>
          </a:prstGeom>
          <a:noFill/>
          <a:extLst>
            <a:ext uri="{909E8E84-426E-40DD-AFC4-6F175D3DCCD1}">
              <a14:hiddenFill xmlns:a14="http://schemas.microsoft.com/office/drawing/2010/main">
                <a:solidFill>
                  <a:srgbClr val="FFFFFF"/>
                </a:solidFill>
              </a14:hiddenFill>
            </a:ext>
          </a:extLst>
        </p:spPr>
      </p:pic>
      <p:sp>
        <p:nvSpPr>
          <p:cNvPr id="13" name="Metin kutusu 12">
            <a:extLst>
              <a:ext uri="{FF2B5EF4-FFF2-40B4-BE49-F238E27FC236}">
                <a16:creationId xmlns:a16="http://schemas.microsoft.com/office/drawing/2014/main" id="{D627A6B0-378E-EBD0-1E08-AC2DBEC370D4}"/>
              </a:ext>
            </a:extLst>
          </p:cNvPr>
          <p:cNvSpPr txBox="1"/>
          <p:nvPr/>
        </p:nvSpPr>
        <p:spPr>
          <a:xfrm>
            <a:off x="4479414" y="6172012"/>
            <a:ext cx="3233159" cy="584775"/>
          </a:xfrm>
          <a:prstGeom prst="rect">
            <a:avLst/>
          </a:prstGeom>
          <a:noFill/>
        </p:spPr>
        <p:txBody>
          <a:bodyPr wrap="square">
            <a:spAutoFit/>
          </a:bodyPr>
          <a:lstStyle/>
          <a:p>
            <a:pPr algn="ctr"/>
            <a:r>
              <a:rPr lang="tr-TR" sz="1600" dirty="0">
                <a:latin typeface="Bahnschrift SemiBold Condensed" panose="020B0502040204020203" pitchFamily="34" charset="0"/>
                <a:ea typeface="Montserrat Medium" charset="0"/>
                <a:cs typeface="Times New Roman" panose="02020603050405020304" pitchFamily="18" charset="0"/>
              </a:rPr>
              <a:t>İşletme Müdürü  F. </a:t>
            </a:r>
            <a:r>
              <a:rPr lang="tr-TR" sz="1600" dirty="0" err="1">
                <a:latin typeface="Bahnschrift SemiBold Condensed" panose="020B0502040204020203" pitchFamily="34" charset="0"/>
                <a:ea typeface="Montserrat Medium" charset="0"/>
                <a:cs typeface="Times New Roman" panose="02020603050405020304" pitchFamily="18" charset="0"/>
              </a:rPr>
              <a:t>Ayliz</a:t>
            </a:r>
            <a:r>
              <a:rPr lang="tr-TR" sz="1600" dirty="0">
                <a:latin typeface="Bahnschrift SemiBold Condensed" panose="020B0502040204020203" pitchFamily="34" charset="0"/>
                <a:ea typeface="Montserrat Medium" charset="0"/>
                <a:cs typeface="Times New Roman" panose="02020603050405020304" pitchFamily="18" charset="0"/>
              </a:rPr>
              <a:t> Demir</a:t>
            </a:r>
          </a:p>
          <a:p>
            <a:pPr algn="ctr"/>
            <a:r>
              <a:rPr lang="tr-TR" sz="1600" dirty="0">
                <a:latin typeface="Bahnschrift SemiBold Condensed" panose="020B0502040204020203" pitchFamily="34" charset="0"/>
                <a:cs typeface="Times New Roman" panose="02020603050405020304" pitchFamily="18" charset="0"/>
              </a:rPr>
              <a:t>Hazırlayan</a:t>
            </a:r>
            <a:endParaRPr lang="tr-TR" sz="1600" dirty="0">
              <a:latin typeface="Bahnschrift SemiBold Condensed" panose="020B0502040204020203" pitchFamily="34" charset="0"/>
            </a:endParaRPr>
          </a:p>
        </p:txBody>
      </p:sp>
    </p:spTree>
    <p:extLst>
      <p:ext uri="{BB962C8B-B14F-4D97-AF65-F5344CB8AC3E}">
        <p14:creationId xmlns:p14="http://schemas.microsoft.com/office/powerpoint/2010/main" val="882975453"/>
      </p:ext>
    </p:extLst>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nodeType="withEffect">
                                  <p:stCondLst>
                                    <p:cond delay="0"/>
                                  </p:stCondLst>
                                  <p:childTnLst>
                                    <p:animRot by="21600000">
                                      <p:cBhvr>
                                        <p:cTn id="6" dur="14750" fill="hold"/>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文本占位符 24"/>
          <p:cNvSpPr>
            <a:spLocks noGrp="1"/>
          </p:cNvSpPr>
          <p:nvPr>
            <p:ph type="body" sz="quarter" idx="13"/>
          </p:nvPr>
        </p:nvSpPr>
        <p:spPr/>
        <p:txBody>
          <a:bodyPr/>
          <a:lstStyle/>
          <a:p>
            <a:r>
              <a:rPr lang="tr-TR" altLang="zh-CN" dirty="0">
                <a:latin typeface="+mn-lt"/>
                <a:ea typeface="+mn-ea"/>
                <a:cs typeface="+mn-ea"/>
                <a:sym typeface="+mn-lt"/>
              </a:rPr>
              <a:t>Bütçe Hazırlama Süreci</a:t>
            </a:r>
          </a:p>
        </p:txBody>
      </p:sp>
      <p:sp>
        <p:nvSpPr>
          <p:cNvPr id="4" name="Slide Number Placeholder 3"/>
          <p:cNvSpPr>
            <a:spLocks noGrp="1"/>
          </p:cNvSpPr>
          <p:nvPr>
            <p:ph type="sldNum" sz="quarter" idx="12"/>
          </p:nvPr>
        </p:nvSpPr>
        <p:spPr/>
        <p:txBody>
          <a:bodyPr/>
          <a:lstStyle/>
          <a:p>
            <a:pPr lvl="0"/>
            <a:r>
              <a:rPr lang="tr-TR" sz="1200" b="1" noProof="0" dirty="0">
                <a:latin typeface="+mn-lt"/>
                <a:cs typeface="+mn-ea"/>
                <a:sym typeface="+mn-lt"/>
              </a:rPr>
              <a:t>6</a:t>
            </a:r>
            <a:endParaRPr lang="en-US" sz="1200" b="1" noProof="0" dirty="0">
              <a:latin typeface="+mn-lt"/>
              <a:cs typeface="+mn-ea"/>
              <a:sym typeface="+mn-lt"/>
            </a:endParaRPr>
          </a:p>
        </p:txBody>
      </p:sp>
      <p:grpSp>
        <p:nvGrpSpPr>
          <p:cNvPr id="57" name="Group 8"/>
          <p:cNvGrpSpPr>
            <a:grpSpLocks noChangeAspect="1"/>
          </p:cNvGrpSpPr>
          <p:nvPr/>
        </p:nvGrpSpPr>
        <p:grpSpPr bwMode="auto">
          <a:xfrm>
            <a:off x="3898374" y="1644650"/>
            <a:ext cx="1927225" cy="2284413"/>
            <a:chOff x="2456" y="1036"/>
            <a:chExt cx="1214" cy="1439"/>
          </a:xfrm>
        </p:grpSpPr>
        <p:sp>
          <p:nvSpPr>
            <p:cNvPr id="58" name="AutoShape 7"/>
            <p:cNvSpPr>
              <a:spLocks noChangeAspect="1" noChangeArrowheads="1" noTextEdit="1"/>
            </p:cNvSpPr>
            <p:nvPr/>
          </p:nvSpPr>
          <p:spPr bwMode="auto">
            <a:xfrm>
              <a:off x="2456" y="1036"/>
              <a:ext cx="1214" cy="1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59" name="Rectangle 9"/>
            <p:cNvSpPr>
              <a:spLocks noChangeArrowheads="1"/>
            </p:cNvSpPr>
            <p:nvPr/>
          </p:nvSpPr>
          <p:spPr bwMode="auto">
            <a:xfrm>
              <a:off x="2871" y="1350"/>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800" b="0" i="0" u="none" strike="noStrike" cap="none" normalizeH="0" baseline="0" dirty="0">
                <a:ln>
                  <a:noFill/>
                </a:ln>
                <a:effectLst/>
                <a:latin typeface="+mn-lt"/>
                <a:cs typeface="+mn-ea"/>
                <a:sym typeface="+mn-lt"/>
              </a:endParaRPr>
            </a:p>
          </p:txBody>
        </p:sp>
      </p:grpSp>
      <p:graphicFrame>
        <p:nvGraphicFramePr>
          <p:cNvPr id="8" name="Diyagram 7">
            <a:extLst>
              <a:ext uri="{FF2B5EF4-FFF2-40B4-BE49-F238E27FC236}">
                <a16:creationId xmlns:a16="http://schemas.microsoft.com/office/drawing/2014/main" id="{B23C31AE-5DDF-479B-70B1-9541E1567440}"/>
              </a:ext>
            </a:extLst>
          </p:cNvPr>
          <p:cNvGraphicFramePr/>
          <p:nvPr>
            <p:extLst>
              <p:ext uri="{D42A27DB-BD31-4B8C-83A1-F6EECF244321}">
                <p14:modId xmlns:p14="http://schemas.microsoft.com/office/powerpoint/2010/main" val="668309059"/>
              </p:ext>
            </p:extLst>
          </p:nvPr>
        </p:nvGraphicFramePr>
        <p:xfrm>
          <a:off x="252193" y="879923"/>
          <a:ext cx="11413334" cy="58672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03827720"/>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文本占位符 24"/>
          <p:cNvSpPr>
            <a:spLocks noGrp="1"/>
          </p:cNvSpPr>
          <p:nvPr>
            <p:ph type="body" sz="quarter" idx="13"/>
          </p:nvPr>
        </p:nvSpPr>
        <p:spPr>
          <a:xfrm>
            <a:off x="252193" y="463101"/>
            <a:ext cx="4126860" cy="416822"/>
          </a:xfrm>
        </p:spPr>
        <p:txBody>
          <a:bodyPr/>
          <a:lstStyle/>
          <a:p>
            <a:r>
              <a:rPr lang="tr-TR" altLang="zh-CN" dirty="0">
                <a:latin typeface="+mn-lt"/>
                <a:ea typeface="+mn-ea"/>
                <a:cs typeface="+mn-ea"/>
                <a:sym typeface="+mn-lt"/>
              </a:rPr>
              <a:t>Bütçe Uygulaması Genel Bilgiler-1</a:t>
            </a:r>
          </a:p>
        </p:txBody>
      </p:sp>
      <p:sp>
        <p:nvSpPr>
          <p:cNvPr id="4" name="Slide Number Placeholder 3"/>
          <p:cNvSpPr>
            <a:spLocks noGrp="1"/>
          </p:cNvSpPr>
          <p:nvPr>
            <p:ph type="sldNum" sz="quarter" idx="12"/>
          </p:nvPr>
        </p:nvSpPr>
        <p:spPr/>
        <p:txBody>
          <a:bodyPr/>
          <a:lstStyle/>
          <a:p>
            <a:pPr lvl="0"/>
            <a:r>
              <a:rPr lang="tr-TR" sz="1200" b="1" noProof="0" dirty="0">
                <a:latin typeface="+mn-lt"/>
                <a:cs typeface="+mn-ea"/>
                <a:sym typeface="+mn-lt"/>
              </a:rPr>
              <a:t>7</a:t>
            </a:r>
            <a:endParaRPr lang="en-US" sz="1200" b="1" noProof="0" dirty="0">
              <a:latin typeface="+mn-lt"/>
              <a:cs typeface="+mn-ea"/>
              <a:sym typeface="+mn-lt"/>
            </a:endParaRPr>
          </a:p>
        </p:txBody>
      </p:sp>
      <p:grpSp>
        <p:nvGrpSpPr>
          <p:cNvPr id="57" name="Group 8"/>
          <p:cNvGrpSpPr>
            <a:grpSpLocks noChangeAspect="1"/>
          </p:cNvGrpSpPr>
          <p:nvPr/>
        </p:nvGrpSpPr>
        <p:grpSpPr bwMode="auto">
          <a:xfrm>
            <a:off x="3898374" y="1644650"/>
            <a:ext cx="1927225" cy="2284413"/>
            <a:chOff x="2456" y="1036"/>
            <a:chExt cx="1214" cy="1439"/>
          </a:xfrm>
        </p:grpSpPr>
        <p:sp>
          <p:nvSpPr>
            <p:cNvPr id="58" name="AutoShape 7"/>
            <p:cNvSpPr>
              <a:spLocks noChangeAspect="1" noChangeArrowheads="1" noTextEdit="1"/>
            </p:cNvSpPr>
            <p:nvPr/>
          </p:nvSpPr>
          <p:spPr bwMode="auto">
            <a:xfrm>
              <a:off x="2456" y="1036"/>
              <a:ext cx="1214" cy="1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59" name="Rectangle 9"/>
            <p:cNvSpPr>
              <a:spLocks noChangeArrowheads="1"/>
            </p:cNvSpPr>
            <p:nvPr/>
          </p:nvSpPr>
          <p:spPr bwMode="auto">
            <a:xfrm>
              <a:off x="2871" y="1350"/>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800" b="0" i="0" u="none" strike="noStrike" cap="none" normalizeH="0" baseline="0" dirty="0">
                <a:ln>
                  <a:noFill/>
                </a:ln>
                <a:effectLst/>
                <a:latin typeface="+mn-lt"/>
                <a:cs typeface="+mn-ea"/>
                <a:sym typeface="+mn-lt"/>
              </a:endParaRPr>
            </a:p>
          </p:txBody>
        </p:sp>
      </p:grpSp>
      <p:sp>
        <p:nvSpPr>
          <p:cNvPr id="13" name="Metin kutusu 12">
            <a:extLst>
              <a:ext uri="{FF2B5EF4-FFF2-40B4-BE49-F238E27FC236}">
                <a16:creationId xmlns:a16="http://schemas.microsoft.com/office/drawing/2014/main" id="{FB8EED55-FD05-F684-CC1B-D4CBFB6302CD}"/>
              </a:ext>
            </a:extLst>
          </p:cNvPr>
          <p:cNvSpPr txBox="1"/>
          <p:nvPr/>
        </p:nvSpPr>
        <p:spPr>
          <a:xfrm>
            <a:off x="413657" y="1099457"/>
            <a:ext cx="11625944" cy="2677656"/>
          </a:xfrm>
          <a:prstGeom prst="rect">
            <a:avLst/>
          </a:prstGeom>
          <a:noFill/>
        </p:spPr>
        <p:txBody>
          <a:bodyPr wrap="square">
            <a:spAutoFit/>
          </a:bodyPr>
          <a:lstStyle/>
          <a:p>
            <a:pPr marL="285750" indent="-285750" algn="just">
              <a:lnSpc>
                <a:spcPct val="150000"/>
              </a:lnSpc>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Bütçeyle ödenek tahsis edilen her bir harcama biriminin en üst yöneticisi harcama yetkilisidir. </a:t>
            </a:r>
          </a:p>
          <a:p>
            <a:pPr marL="285750" indent="-285750" algn="just">
              <a:lnSpc>
                <a:spcPct val="150000"/>
              </a:lnSpc>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Kamu idarelerine bütçeyle verilen harcama yetkisi, kanunlarla düzenlenen görev ve hizmetlerin yerine getirilmesi amacıyla kullanılır. </a:t>
            </a:r>
          </a:p>
          <a:p>
            <a:pPr marL="285750" indent="-285750" algn="just">
              <a:lnSpc>
                <a:spcPct val="150000"/>
              </a:lnSpc>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Kamu idareleri, bütçelerinde yer alan ödeneklerin üzerinde harcama yapamaz. Bütçeyle verilen ödenekler, tahsis edildikleri amaçlar doğrultusunda yılı içinde yaptırılan iş, satın alınan mal ve hizmetler ile diğer giderlerin karşılanmasında kullanılır. </a:t>
            </a:r>
          </a:p>
          <a:p>
            <a:pPr marL="285750" indent="-285750" algn="just">
              <a:lnSpc>
                <a:spcPct val="150000"/>
              </a:lnSpc>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Bütçelerde gelir ve gider denkliğinin sağlanması esastır. </a:t>
            </a:r>
          </a:p>
          <a:p>
            <a:pPr marL="285750" indent="-285750" algn="just">
              <a:lnSpc>
                <a:spcPct val="150000"/>
              </a:lnSpc>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Belirli gelirlerin belirli giderlere tahsis edilmemesi esastır.</a:t>
            </a:r>
          </a:p>
          <a:p>
            <a:pPr marL="285750" lvl="0" indent="-285750" algn="just">
              <a:lnSpc>
                <a:spcPct val="150000"/>
              </a:lnSpc>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Döner sermaye işletmelerinin bütçe dönemi mali yıldır. Cari yılda kullanılmayan ödenekler yıl sonunda iptal edilir.</a:t>
            </a:r>
          </a:p>
        </p:txBody>
      </p:sp>
    </p:spTree>
    <p:extLst>
      <p:ext uri="{BB962C8B-B14F-4D97-AF65-F5344CB8AC3E}">
        <p14:creationId xmlns:p14="http://schemas.microsoft.com/office/powerpoint/2010/main" val="1576891361"/>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文本占位符 24"/>
          <p:cNvSpPr>
            <a:spLocks noGrp="1"/>
          </p:cNvSpPr>
          <p:nvPr>
            <p:ph type="body" sz="quarter" idx="13"/>
          </p:nvPr>
        </p:nvSpPr>
        <p:spPr>
          <a:xfrm>
            <a:off x="252193" y="463101"/>
            <a:ext cx="4143638" cy="416822"/>
          </a:xfrm>
        </p:spPr>
        <p:txBody>
          <a:bodyPr/>
          <a:lstStyle/>
          <a:p>
            <a:r>
              <a:rPr lang="tr-TR" altLang="zh-CN" dirty="0">
                <a:latin typeface="+mn-lt"/>
                <a:ea typeface="+mn-ea"/>
                <a:cs typeface="+mn-ea"/>
                <a:sym typeface="+mn-lt"/>
              </a:rPr>
              <a:t>Bütçe Uygulaması Genel Bilgiler-2</a:t>
            </a:r>
          </a:p>
        </p:txBody>
      </p:sp>
      <p:sp>
        <p:nvSpPr>
          <p:cNvPr id="4" name="Slide Number Placeholder 3"/>
          <p:cNvSpPr>
            <a:spLocks noGrp="1"/>
          </p:cNvSpPr>
          <p:nvPr>
            <p:ph type="sldNum" sz="quarter" idx="12"/>
          </p:nvPr>
        </p:nvSpPr>
        <p:spPr/>
        <p:txBody>
          <a:bodyPr/>
          <a:lstStyle/>
          <a:p>
            <a:pPr lvl="0"/>
            <a:r>
              <a:rPr lang="tr-TR" sz="1200" b="1" noProof="0" dirty="0">
                <a:latin typeface="+mn-lt"/>
                <a:cs typeface="+mn-ea"/>
                <a:sym typeface="+mn-lt"/>
              </a:rPr>
              <a:t>7</a:t>
            </a:r>
            <a:endParaRPr lang="en-US" sz="1200" b="1" noProof="0" dirty="0">
              <a:latin typeface="+mn-lt"/>
              <a:cs typeface="+mn-ea"/>
              <a:sym typeface="+mn-lt"/>
            </a:endParaRPr>
          </a:p>
        </p:txBody>
      </p:sp>
      <p:grpSp>
        <p:nvGrpSpPr>
          <p:cNvPr id="57" name="Group 8"/>
          <p:cNvGrpSpPr>
            <a:grpSpLocks noChangeAspect="1"/>
          </p:cNvGrpSpPr>
          <p:nvPr/>
        </p:nvGrpSpPr>
        <p:grpSpPr bwMode="auto">
          <a:xfrm>
            <a:off x="3898374" y="1644650"/>
            <a:ext cx="1927225" cy="2284413"/>
            <a:chOff x="2456" y="1036"/>
            <a:chExt cx="1214" cy="1439"/>
          </a:xfrm>
        </p:grpSpPr>
        <p:sp>
          <p:nvSpPr>
            <p:cNvPr id="58" name="AutoShape 7"/>
            <p:cNvSpPr>
              <a:spLocks noChangeAspect="1" noChangeArrowheads="1" noTextEdit="1"/>
            </p:cNvSpPr>
            <p:nvPr/>
          </p:nvSpPr>
          <p:spPr bwMode="auto">
            <a:xfrm>
              <a:off x="2456" y="1036"/>
              <a:ext cx="1214" cy="1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59" name="Rectangle 9"/>
            <p:cNvSpPr>
              <a:spLocks noChangeArrowheads="1"/>
            </p:cNvSpPr>
            <p:nvPr/>
          </p:nvSpPr>
          <p:spPr bwMode="auto">
            <a:xfrm>
              <a:off x="2871" y="1350"/>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800" b="0" i="0" u="none" strike="noStrike" cap="none" normalizeH="0" baseline="0" dirty="0">
                <a:ln>
                  <a:noFill/>
                </a:ln>
                <a:effectLst/>
                <a:latin typeface="+mn-lt"/>
                <a:cs typeface="+mn-ea"/>
                <a:sym typeface="+mn-lt"/>
              </a:endParaRPr>
            </a:p>
          </p:txBody>
        </p:sp>
      </p:grpSp>
      <p:sp>
        <p:nvSpPr>
          <p:cNvPr id="13" name="Metin kutusu 12">
            <a:extLst>
              <a:ext uri="{FF2B5EF4-FFF2-40B4-BE49-F238E27FC236}">
                <a16:creationId xmlns:a16="http://schemas.microsoft.com/office/drawing/2014/main" id="{FB8EED55-FD05-F684-CC1B-D4CBFB6302CD}"/>
              </a:ext>
            </a:extLst>
          </p:cNvPr>
          <p:cNvSpPr txBox="1"/>
          <p:nvPr/>
        </p:nvSpPr>
        <p:spPr>
          <a:xfrm>
            <a:off x="252193" y="1568461"/>
            <a:ext cx="11787408" cy="4849404"/>
          </a:xfrm>
          <a:prstGeom prst="rect">
            <a:avLst/>
          </a:prstGeom>
          <a:noFill/>
        </p:spPr>
        <p:txBody>
          <a:bodyPr wrap="square">
            <a:spAutoFit/>
          </a:bodyPr>
          <a:lstStyle/>
          <a:p>
            <a:pPr marL="285750" indent="-285750" algn="just">
              <a:lnSpc>
                <a:spcPct val="150000"/>
              </a:lnSpc>
              <a:buFont typeface="Arial" panose="020B0604020202020204" pitchFamily="34" charset="0"/>
              <a:buChar char="•"/>
            </a:pPr>
            <a:r>
              <a:rPr lang="tr-TR" sz="1600" dirty="0">
                <a:solidFill>
                  <a:srgbClr val="000000"/>
                </a:solidFill>
                <a:latin typeface="Times New Roman" panose="02020603050405020304" pitchFamily="18" charset="0"/>
                <a:ea typeface="Times New Roman" panose="02020603050405020304" pitchFamily="18" charset="0"/>
              </a:rPr>
              <a:t>Merkezî yönetim kapsamındaki kamu idareleri, aktarma yapılacak tertipteki ödeneğin </a:t>
            </a:r>
            <a:r>
              <a:rPr lang="tr-TR" sz="1600" b="1" u="sng" dirty="0">
                <a:solidFill>
                  <a:srgbClr val="000000"/>
                </a:solidFill>
                <a:latin typeface="Times New Roman" panose="02020603050405020304" pitchFamily="18" charset="0"/>
                <a:ea typeface="Times New Roman" panose="02020603050405020304" pitchFamily="18" charset="0"/>
              </a:rPr>
              <a:t>yüzde 20’sine </a:t>
            </a:r>
            <a:r>
              <a:rPr lang="tr-TR" sz="1600" dirty="0">
                <a:solidFill>
                  <a:srgbClr val="000000"/>
                </a:solidFill>
                <a:latin typeface="Times New Roman" panose="02020603050405020304" pitchFamily="18" charset="0"/>
                <a:ea typeface="Times New Roman" panose="02020603050405020304" pitchFamily="18" charset="0"/>
              </a:rPr>
              <a:t>kadar kendi bütçeleri içinde ödenek aktarması yapabildikleri gibi belirtilen oranı aşmamak kaydıyla birden fazla aktarma işlemi gerçekleştirebilirler. Ancak idarelerce aktarılan ödenek miktarı, hiçbir şekilde eklenen tertibin başlangıç ödeneğinin </a:t>
            </a:r>
            <a:r>
              <a:rPr lang="tr-TR" sz="1600" b="1" u="sng" dirty="0">
                <a:solidFill>
                  <a:srgbClr val="000000"/>
                </a:solidFill>
                <a:latin typeface="Times New Roman" panose="02020603050405020304" pitchFamily="18" charset="0"/>
                <a:ea typeface="Times New Roman" panose="02020603050405020304" pitchFamily="18" charset="0"/>
              </a:rPr>
              <a:t>% 20’sini </a:t>
            </a:r>
            <a:r>
              <a:rPr lang="tr-TR" sz="1600" dirty="0">
                <a:solidFill>
                  <a:srgbClr val="000000"/>
                </a:solidFill>
                <a:latin typeface="Times New Roman" panose="02020603050405020304" pitchFamily="18" charset="0"/>
                <a:ea typeface="Times New Roman" panose="02020603050405020304" pitchFamily="18" charset="0"/>
              </a:rPr>
              <a:t>geçmemelidir.</a:t>
            </a:r>
          </a:p>
          <a:p>
            <a:pPr marL="285750" indent="-285750" algn="just">
              <a:lnSpc>
                <a:spcPct val="150000"/>
              </a:lnSpc>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Genel bütçe kapsamındaki kamu idareleri ile özel bütçeli idareler, gerekli tedbirleri alarak bütçelerinin “</a:t>
            </a:r>
            <a:r>
              <a:rPr lang="tr-TR" sz="1600" b="1" dirty="0">
                <a:latin typeface="Times New Roman" panose="02020603050405020304" pitchFamily="18" charset="0"/>
                <a:cs typeface="Times New Roman" panose="02020603050405020304" pitchFamily="18" charset="0"/>
              </a:rPr>
              <a:t>03.3- Yolluk Giderleri”, “03.6- Temsil ve Tanıtma Giderleri”, “03.7- Menkul Mal, Gayri maddi Hak Alım, Bakım ve Onarım Giderleri” ile “03.8- Gayrimenkul Mal Bakım ve Onarım Giderleri”</a:t>
            </a:r>
            <a:r>
              <a:rPr lang="tr-TR" sz="1600" dirty="0">
                <a:latin typeface="Times New Roman" panose="02020603050405020304" pitchFamily="18" charset="0"/>
                <a:cs typeface="Times New Roman" panose="02020603050405020304" pitchFamily="18" charset="0"/>
              </a:rPr>
              <a:t> ekonomik kodlarını içeren tertiplerine tahsis edilen ödeneği aşmayacak şekilde harcama yaparlar. Bu nedenle ilgili bütçe tertiplerine ödenek konulurken tedbirli davranılması ve ödenek aktarımı yapılmasının mümkün bulunmadığının dikkate alınması gerekmektedir.</a:t>
            </a:r>
          </a:p>
          <a:p>
            <a:pPr marL="285750" indent="-285750" algn="just">
              <a:lnSpc>
                <a:spcPct val="150000"/>
              </a:lnSpc>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Personel giderleri tertiplerinden ve aktarma suretiyle ekleme veya düşme yapılmış tertiplerden diğer tertiplere ödenek aktarılamaz.</a:t>
            </a:r>
          </a:p>
          <a:p>
            <a:pPr marL="285750" indent="-285750" algn="just">
              <a:lnSpc>
                <a:spcPct val="150000"/>
              </a:lnSpc>
              <a:buFont typeface="Arial" panose="020B0604020202020204" pitchFamily="34" charset="0"/>
              <a:buChar char="•"/>
            </a:pPr>
            <a:r>
              <a:rPr lang="tr-TR" sz="1600" dirty="0">
                <a:solidFill>
                  <a:srgbClr val="000000"/>
                </a:solidFill>
                <a:latin typeface="Times New Roman" panose="02020603050405020304" pitchFamily="18" charset="0"/>
                <a:ea typeface="Times New Roman" panose="02020603050405020304" pitchFamily="18" charset="0"/>
              </a:rPr>
              <a:t>Döner sermaye işletmesinin y</a:t>
            </a:r>
            <a:r>
              <a:rPr lang="tr-TR" sz="1600" dirty="0">
                <a:solidFill>
                  <a:prstClr val="black"/>
                </a:solidFill>
                <a:latin typeface="Times New Roman" panose="02020603050405020304" pitchFamily="18" charset="0"/>
                <a:cs typeface="Times New Roman" panose="02020603050405020304" pitchFamily="18" charset="0"/>
              </a:rPr>
              <a:t>ıl içindeki bütçe tertipleri arasındaki aktarmalar yönetim kurulu veya yürütme kurulu kararı ve rektörün onayı ile yapılır.</a:t>
            </a:r>
          </a:p>
          <a:p>
            <a:pPr marL="285750" indent="-285750" algn="just">
              <a:lnSpc>
                <a:spcPct val="150000"/>
              </a:lnSpc>
              <a:buFont typeface="Arial" panose="020B0604020202020204" pitchFamily="34" charset="0"/>
              <a:buChar char="•"/>
            </a:pPr>
            <a:endParaRPr lang="tr-TR" sz="1600" dirty="0">
              <a:latin typeface="Times New Roman" panose="02020603050405020304" pitchFamily="18" charset="0"/>
              <a:cs typeface="Times New Roman" panose="02020603050405020304" pitchFamily="18" charset="0"/>
            </a:endParaRPr>
          </a:p>
          <a:p>
            <a:pPr marL="285750" lvl="0" indent="-285750" algn="just">
              <a:lnSpc>
                <a:spcPct val="150000"/>
              </a:lnSpc>
              <a:buFont typeface="Arial" panose="020B0604020202020204" pitchFamily="34" charset="0"/>
              <a:buChar char="•"/>
            </a:pPr>
            <a:endParaRPr lang="tr-TR" sz="1600" dirty="0">
              <a:latin typeface="Times New Roman" panose="02020603050405020304" pitchFamily="18" charset="0"/>
              <a:cs typeface="Times New Roman" panose="02020603050405020304" pitchFamily="18" charset="0"/>
            </a:endParaRPr>
          </a:p>
        </p:txBody>
      </p:sp>
      <p:sp>
        <p:nvSpPr>
          <p:cNvPr id="2" name="Dikdörtgen 1"/>
          <p:cNvSpPr/>
          <p:nvPr/>
        </p:nvSpPr>
        <p:spPr>
          <a:xfrm>
            <a:off x="252193" y="1039526"/>
            <a:ext cx="2984535" cy="369332"/>
          </a:xfrm>
          <a:prstGeom prst="rect">
            <a:avLst/>
          </a:prstGeom>
        </p:spPr>
        <p:txBody>
          <a:bodyPr wrap="none">
            <a:spAutoFit/>
          </a:bodyPr>
          <a:lstStyle/>
          <a:p>
            <a:r>
              <a:rPr lang="tr-TR" altLang="zh-CN" b="1" dirty="0">
                <a:cs typeface="+mn-ea"/>
                <a:sym typeface="+mn-lt"/>
              </a:rPr>
              <a:t>1- Bütçe Ödenek Aktarma</a:t>
            </a:r>
          </a:p>
        </p:txBody>
      </p:sp>
    </p:spTree>
    <p:extLst>
      <p:ext uri="{BB962C8B-B14F-4D97-AF65-F5344CB8AC3E}">
        <p14:creationId xmlns:p14="http://schemas.microsoft.com/office/powerpoint/2010/main" val="4005942697"/>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文本占位符 24"/>
          <p:cNvSpPr>
            <a:spLocks noGrp="1"/>
          </p:cNvSpPr>
          <p:nvPr>
            <p:ph type="body" sz="quarter" idx="13"/>
          </p:nvPr>
        </p:nvSpPr>
        <p:spPr>
          <a:xfrm>
            <a:off x="252193" y="463101"/>
            <a:ext cx="3967469" cy="416822"/>
          </a:xfrm>
        </p:spPr>
        <p:txBody>
          <a:bodyPr/>
          <a:lstStyle/>
          <a:p>
            <a:r>
              <a:rPr lang="tr-TR" altLang="zh-CN" dirty="0">
                <a:latin typeface="+mn-lt"/>
                <a:ea typeface="+mn-ea"/>
                <a:cs typeface="+mn-ea"/>
                <a:sym typeface="+mn-lt"/>
              </a:rPr>
              <a:t>Bütçe Uygulaması Genel Bilgiler-3</a:t>
            </a:r>
          </a:p>
        </p:txBody>
      </p:sp>
      <p:sp>
        <p:nvSpPr>
          <p:cNvPr id="4" name="Slide Number Placeholder 3"/>
          <p:cNvSpPr>
            <a:spLocks noGrp="1"/>
          </p:cNvSpPr>
          <p:nvPr>
            <p:ph type="sldNum" sz="quarter" idx="12"/>
          </p:nvPr>
        </p:nvSpPr>
        <p:spPr/>
        <p:txBody>
          <a:bodyPr/>
          <a:lstStyle/>
          <a:p>
            <a:pPr lvl="0"/>
            <a:r>
              <a:rPr lang="tr-TR" sz="1200" b="1" noProof="0" dirty="0">
                <a:latin typeface="+mn-lt"/>
                <a:cs typeface="+mn-ea"/>
                <a:sym typeface="+mn-lt"/>
              </a:rPr>
              <a:t>7</a:t>
            </a:r>
            <a:endParaRPr lang="en-US" sz="1200" b="1" noProof="0" dirty="0">
              <a:latin typeface="+mn-lt"/>
              <a:cs typeface="+mn-ea"/>
              <a:sym typeface="+mn-lt"/>
            </a:endParaRPr>
          </a:p>
        </p:txBody>
      </p:sp>
      <p:grpSp>
        <p:nvGrpSpPr>
          <p:cNvPr id="57" name="Group 8"/>
          <p:cNvGrpSpPr>
            <a:grpSpLocks noChangeAspect="1"/>
          </p:cNvGrpSpPr>
          <p:nvPr/>
        </p:nvGrpSpPr>
        <p:grpSpPr bwMode="auto">
          <a:xfrm>
            <a:off x="3898374" y="1644650"/>
            <a:ext cx="1927225" cy="2284413"/>
            <a:chOff x="2456" y="1036"/>
            <a:chExt cx="1214" cy="1439"/>
          </a:xfrm>
        </p:grpSpPr>
        <p:sp>
          <p:nvSpPr>
            <p:cNvPr id="58" name="AutoShape 7"/>
            <p:cNvSpPr>
              <a:spLocks noChangeAspect="1" noChangeArrowheads="1" noTextEdit="1"/>
            </p:cNvSpPr>
            <p:nvPr/>
          </p:nvSpPr>
          <p:spPr bwMode="auto">
            <a:xfrm>
              <a:off x="2456" y="1036"/>
              <a:ext cx="1214" cy="1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59" name="Rectangle 9"/>
            <p:cNvSpPr>
              <a:spLocks noChangeArrowheads="1"/>
            </p:cNvSpPr>
            <p:nvPr/>
          </p:nvSpPr>
          <p:spPr bwMode="auto">
            <a:xfrm>
              <a:off x="2871" y="1350"/>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800" b="0" i="0" u="none" strike="noStrike" cap="none" normalizeH="0" baseline="0" dirty="0">
                <a:ln>
                  <a:noFill/>
                </a:ln>
                <a:effectLst/>
                <a:latin typeface="+mn-lt"/>
                <a:cs typeface="+mn-ea"/>
                <a:sym typeface="+mn-lt"/>
              </a:endParaRPr>
            </a:p>
          </p:txBody>
        </p:sp>
      </p:grpSp>
      <p:sp>
        <p:nvSpPr>
          <p:cNvPr id="13" name="Metin kutusu 12">
            <a:extLst>
              <a:ext uri="{FF2B5EF4-FFF2-40B4-BE49-F238E27FC236}">
                <a16:creationId xmlns:a16="http://schemas.microsoft.com/office/drawing/2014/main" id="{FB8EED55-FD05-F684-CC1B-D4CBFB6302CD}"/>
              </a:ext>
            </a:extLst>
          </p:cNvPr>
          <p:cNvSpPr txBox="1"/>
          <p:nvPr/>
        </p:nvSpPr>
        <p:spPr>
          <a:xfrm>
            <a:off x="252193" y="1872343"/>
            <a:ext cx="11787408" cy="1569660"/>
          </a:xfrm>
          <a:prstGeom prst="rect">
            <a:avLst/>
          </a:prstGeom>
          <a:noFill/>
        </p:spPr>
        <p:txBody>
          <a:bodyPr wrap="square">
            <a:spAutoFit/>
          </a:bodyPr>
          <a:lstStyle/>
          <a:p>
            <a:pPr marL="285750" indent="-285750" algn="just">
              <a:lnSpc>
                <a:spcPct val="150000"/>
              </a:lnSpc>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Merkezî yönetim kapsamındaki kamu idarelerinin bütçelerindeki ödeneklerin yetersiz kalması halinde veya öngörülmeyen hizmetlerin yerine getirilmesi amacıyla, karşılığı gelir gösterilmek kaydıyla, kanunla ek bütçe yapılabilir. Ek bütçe taleplerinde kaynağın gösterilmesi zorunludur.</a:t>
            </a:r>
          </a:p>
          <a:p>
            <a:pPr marL="285750" indent="-285750" algn="just">
              <a:lnSpc>
                <a:spcPct val="150000"/>
              </a:lnSpc>
              <a:buFont typeface="Arial" panose="020B0604020202020204" pitchFamily="34" charset="0"/>
              <a:buChar char="•"/>
            </a:pPr>
            <a:endParaRPr lang="tr-TR" sz="1600" dirty="0">
              <a:latin typeface="Times New Roman" panose="02020603050405020304" pitchFamily="18" charset="0"/>
              <a:cs typeface="Times New Roman" panose="02020603050405020304" pitchFamily="18" charset="0"/>
            </a:endParaRPr>
          </a:p>
        </p:txBody>
      </p:sp>
      <p:sp>
        <p:nvSpPr>
          <p:cNvPr id="2" name="Dikdörtgen 1"/>
          <p:cNvSpPr/>
          <p:nvPr/>
        </p:nvSpPr>
        <p:spPr>
          <a:xfrm>
            <a:off x="252193" y="1039526"/>
            <a:ext cx="1441420" cy="369332"/>
          </a:xfrm>
          <a:prstGeom prst="rect">
            <a:avLst/>
          </a:prstGeom>
        </p:spPr>
        <p:txBody>
          <a:bodyPr wrap="none">
            <a:spAutoFit/>
          </a:bodyPr>
          <a:lstStyle/>
          <a:p>
            <a:r>
              <a:rPr lang="tr-TR" altLang="zh-CN" b="1" u="sng" dirty="0">
                <a:cs typeface="+mn-ea"/>
                <a:sym typeface="+mn-lt"/>
              </a:rPr>
              <a:t>2- Ek Bütçe</a:t>
            </a:r>
          </a:p>
        </p:txBody>
      </p:sp>
    </p:spTree>
    <p:extLst>
      <p:ext uri="{BB962C8B-B14F-4D97-AF65-F5344CB8AC3E}">
        <p14:creationId xmlns:p14="http://schemas.microsoft.com/office/powerpoint/2010/main" val="4196809629"/>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文本占位符 24"/>
          <p:cNvSpPr>
            <a:spLocks noGrp="1"/>
          </p:cNvSpPr>
          <p:nvPr>
            <p:ph type="body" sz="quarter" idx="13"/>
          </p:nvPr>
        </p:nvSpPr>
        <p:spPr>
          <a:xfrm>
            <a:off x="252193" y="463101"/>
            <a:ext cx="6882898" cy="416822"/>
          </a:xfrm>
        </p:spPr>
        <p:txBody>
          <a:bodyPr/>
          <a:lstStyle/>
          <a:p>
            <a:r>
              <a:rPr lang="tr-TR" altLang="zh-CN" dirty="0">
                <a:latin typeface="+mn-lt"/>
                <a:ea typeface="+mn-ea"/>
                <a:cs typeface="+mn-ea"/>
                <a:sym typeface="+mn-lt"/>
              </a:rPr>
              <a:t>Bütçe Hazırlanırken Dikkat Edilmesi Gerekenler-1</a:t>
            </a:r>
          </a:p>
        </p:txBody>
      </p:sp>
      <p:sp>
        <p:nvSpPr>
          <p:cNvPr id="4" name="Slide Number Placeholder 3"/>
          <p:cNvSpPr>
            <a:spLocks noGrp="1"/>
          </p:cNvSpPr>
          <p:nvPr>
            <p:ph type="sldNum" sz="quarter" idx="12"/>
          </p:nvPr>
        </p:nvSpPr>
        <p:spPr/>
        <p:txBody>
          <a:bodyPr/>
          <a:lstStyle/>
          <a:p>
            <a:pPr lvl="0"/>
            <a:r>
              <a:rPr lang="tr-TR" sz="1200" b="1" noProof="0" dirty="0">
                <a:latin typeface="+mn-lt"/>
                <a:cs typeface="+mn-ea"/>
                <a:sym typeface="+mn-lt"/>
              </a:rPr>
              <a:t>8</a:t>
            </a:r>
            <a:endParaRPr lang="en-US" sz="1200" b="1" noProof="0" dirty="0">
              <a:latin typeface="+mn-lt"/>
              <a:cs typeface="+mn-ea"/>
              <a:sym typeface="+mn-lt"/>
            </a:endParaRPr>
          </a:p>
        </p:txBody>
      </p:sp>
      <p:grpSp>
        <p:nvGrpSpPr>
          <p:cNvPr id="57" name="Group 8"/>
          <p:cNvGrpSpPr>
            <a:grpSpLocks noChangeAspect="1"/>
          </p:cNvGrpSpPr>
          <p:nvPr/>
        </p:nvGrpSpPr>
        <p:grpSpPr bwMode="auto">
          <a:xfrm>
            <a:off x="3898374" y="1644650"/>
            <a:ext cx="1927225" cy="2284413"/>
            <a:chOff x="2456" y="1036"/>
            <a:chExt cx="1214" cy="1439"/>
          </a:xfrm>
        </p:grpSpPr>
        <p:sp>
          <p:nvSpPr>
            <p:cNvPr id="58" name="AutoShape 7"/>
            <p:cNvSpPr>
              <a:spLocks noChangeAspect="1" noChangeArrowheads="1" noTextEdit="1"/>
            </p:cNvSpPr>
            <p:nvPr/>
          </p:nvSpPr>
          <p:spPr bwMode="auto">
            <a:xfrm>
              <a:off x="2456" y="1036"/>
              <a:ext cx="1214" cy="1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59" name="Rectangle 9"/>
            <p:cNvSpPr>
              <a:spLocks noChangeArrowheads="1"/>
            </p:cNvSpPr>
            <p:nvPr/>
          </p:nvSpPr>
          <p:spPr bwMode="auto">
            <a:xfrm>
              <a:off x="2871" y="1350"/>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800" b="0" i="0" u="none" strike="noStrike" cap="none" normalizeH="0" baseline="0" dirty="0">
                <a:ln>
                  <a:noFill/>
                </a:ln>
                <a:effectLst/>
                <a:latin typeface="+mn-lt"/>
                <a:cs typeface="+mn-ea"/>
                <a:sym typeface="+mn-lt"/>
              </a:endParaRPr>
            </a:p>
          </p:txBody>
        </p:sp>
      </p:grpSp>
      <p:sp>
        <p:nvSpPr>
          <p:cNvPr id="13" name="Metin kutusu 12">
            <a:extLst>
              <a:ext uri="{FF2B5EF4-FFF2-40B4-BE49-F238E27FC236}">
                <a16:creationId xmlns:a16="http://schemas.microsoft.com/office/drawing/2014/main" id="{FB8EED55-FD05-F684-CC1B-D4CBFB6302CD}"/>
              </a:ext>
            </a:extLst>
          </p:cNvPr>
          <p:cNvSpPr txBox="1"/>
          <p:nvPr/>
        </p:nvSpPr>
        <p:spPr>
          <a:xfrm>
            <a:off x="125835" y="879923"/>
            <a:ext cx="11913766" cy="7747570"/>
          </a:xfrm>
          <a:prstGeom prst="rect">
            <a:avLst/>
          </a:prstGeom>
          <a:noFill/>
        </p:spPr>
        <p:txBody>
          <a:bodyPr wrap="square">
            <a:spAutoFit/>
          </a:bodyPr>
          <a:lstStyle/>
          <a:p>
            <a:pPr marL="285750" indent="-285750" algn="just">
              <a:lnSpc>
                <a:spcPct val="150000"/>
              </a:lnSpc>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Ödenek tekliflerinin ve gelir tahminlerinin hizmet öncelikleriyle kurum hedeflerine uygun olarak hazırlanması gerekmektedir. Bütçe teklifleri Analitik Bütçe Sınıflandırmasına ilişkin izleyen bölümlerde yer verilen esas ve usullere uygun olarak hazırlanması,</a:t>
            </a:r>
          </a:p>
          <a:p>
            <a:pPr marL="285750" indent="-285750" algn="just">
              <a:lnSpc>
                <a:spcPct val="150000"/>
              </a:lnSpc>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Bütçe hazırlık aşamasında 03- Mal ve Hizmet Alım Giderleri ve 06- Sermaye Giderleri kodlarının kullanılmasında aşağıda belirtilen oranlara dikkat edilmesi,</a:t>
            </a:r>
          </a:p>
          <a:p>
            <a:pPr>
              <a:lnSpc>
                <a:spcPct val="107000"/>
              </a:lnSpc>
              <a:spcAft>
                <a:spcPts val="0"/>
              </a:spcAft>
            </a:pPr>
            <a:r>
              <a:rPr lang="tr-TR" sz="1600" dirty="0">
                <a:latin typeface="Times New Roman" panose="02020603050405020304" pitchFamily="18" charset="0"/>
                <a:cs typeface="Times New Roman" panose="02020603050405020304" pitchFamily="18" charset="0"/>
              </a:rPr>
              <a:t>	H</a:t>
            </a:r>
            <a:r>
              <a:rPr lang="tr-TR" sz="1600" dirty="0">
                <a:latin typeface="Times New Roman" panose="02020603050405020304" pitchFamily="18" charset="0"/>
                <a:ea typeface="Calibri" panose="020F0502020204030204" pitchFamily="34" charset="0"/>
                <a:cs typeface="Times New Roman" panose="02020603050405020304" pitchFamily="18" charset="0"/>
              </a:rPr>
              <a:t>er bir alım için ihtiyacın nereden ve hangi usulle temin edileceğine bakılmaksızın vergiler dâhil olmak üzere;</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1600" dirty="0">
                <a:latin typeface="Times New Roman" panose="02020603050405020304" pitchFamily="18" charset="0"/>
                <a:ea typeface="Calibri" panose="020F0502020204030204" pitchFamily="34" charset="0"/>
                <a:cs typeface="Times New Roman" panose="02020603050405020304" pitchFamily="18" charset="0"/>
              </a:rPr>
              <a:t>	a) Menkul mal alımlarında 117.000 Türk Lirasını (03.7.1)</a:t>
            </a:r>
          </a:p>
          <a:p>
            <a:pPr>
              <a:lnSpc>
                <a:spcPct val="107000"/>
              </a:lnSpc>
              <a:spcAft>
                <a:spcPts val="0"/>
              </a:spcAft>
            </a:pPr>
            <a:r>
              <a:rPr lang="tr-TR" sz="1600" dirty="0">
                <a:latin typeface="Times New Roman" panose="02020603050405020304" pitchFamily="18" charset="0"/>
                <a:ea typeface="Calibri" panose="020F0502020204030204" pitchFamily="34" charset="0"/>
                <a:cs typeface="Times New Roman" panose="02020603050405020304" pitchFamily="18" charset="0"/>
              </a:rPr>
              <a:t>	b) </a:t>
            </a:r>
            <a:r>
              <a:rPr lang="tr-TR" sz="1600" dirty="0" err="1">
                <a:latin typeface="Times New Roman" panose="02020603050405020304" pitchFamily="18" charset="0"/>
                <a:ea typeface="Calibri" panose="020F0502020204030204" pitchFamily="34" charset="0"/>
                <a:cs typeface="Times New Roman" panose="02020603050405020304" pitchFamily="18" charset="0"/>
              </a:rPr>
              <a:t>Gayrimaddi</a:t>
            </a:r>
            <a:r>
              <a:rPr lang="tr-TR" sz="1600" dirty="0">
                <a:latin typeface="Times New Roman" panose="02020603050405020304" pitchFamily="18" charset="0"/>
                <a:ea typeface="Calibri" panose="020F0502020204030204" pitchFamily="34" charset="0"/>
                <a:cs typeface="Times New Roman" panose="02020603050405020304" pitchFamily="18" charset="0"/>
              </a:rPr>
              <a:t> hak alımlarında 92.000 Türk Lirasını (03.7.2)</a:t>
            </a:r>
          </a:p>
          <a:p>
            <a:pPr>
              <a:lnSpc>
                <a:spcPct val="107000"/>
              </a:lnSpc>
              <a:spcAft>
                <a:spcPts val="0"/>
              </a:spcAft>
            </a:pPr>
            <a:r>
              <a:rPr lang="tr-TR" sz="1600" dirty="0">
                <a:latin typeface="Times New Roman" panose="02020603050405020304" pitchFamily="18" charset="0"/>
                <a:ea typeface="Calibri" panose="020F0502020204030204" pitchFamily="34" charset="0"/>
                <a:cs typeface="Times New Roman" panose="02020603050405020304" pitchFamily="18" charset="0"/>
              </a:rPr>
              <a:t>	c) Menkul malların bakım ve onarımlarında 117.000 Türk Lirasını (03.7.3)</a:t>
            </a:r>
          </a:p>
          <a:p>
            <a:pPr>
              <a:lnSpc>
                <a:spcPct val="107000"/>
              </a:lnSpc>
              <a:spcAft>
                <a:spcPts val="0"/>
              </a:spcAft>
            </a:pPr>
            <a:r>
              <a:rPr lang="tr-TR" sz="1600" dirty="0">
                <a:latin typeface="Times New Roman" panose="02020603050405020304" pitchFamily="18" charset="0"/>
                <a:ea typeface="Calibri" panose="020F0502020204030204" pitchFamily="34" charset="0"/>
                <a:cs typeface="Times New Roman" panose="02020603050405020304" pitchFamily="18" charset="0"/>
              </a:rPr>
              <a:t>	d) Gayrimenkullerin bakım ve onarımlarında 255.000 Türk Lirasını (03.8),</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tr-TR" sz="1600" dirty="0">
                <a:latin typeface="Times New Roman" panose="02020603050405020304" pitchFamily="18" charset="0"/>
                <a:ea typeface="Calibri" panose="020F0502020204030204" pitchFamily="34" charset="0"/>
                <a:cs typeface="Times New Roman" panose="02020603050405020304" pitchFamily="18" charset="0"/>
              </a:rPr>
              <a:t>aşan tutarlar “03- Mal ve Hizmet Alım Giderleri” tertiplerinden ödenemez. Bu itibarla yukarıda yer verilen parasal tutarları aşan ihtiyaçlar, Devlet Malzeme Ofisinden temin edilse dahi “06- Sermaye Giderleri” tertiplerinden ödenecektir. </a:t>
            </a:r>
          </a:p>
          <a:p>
            <a:pPr>
              <a:lnSpc>
                <a:spcPct val="107000"/>
              </a:lnSpc>
              <a:spcAft>
                <a:spcPts val="0"/>
              </a:spcAft>
            </a:pPr>
            <a:endParaRPr lang="tr-TR" sz="1600" dirty="0">
              <a:latin typeface="Times New Roman" panose="02020603050405020304" pitchFamily="18" charset="0"/>
              <a:cs typeface="Times New Roman" panose="02020603050405020304" pitchFamily="18" charset="0"/>
            </a:endParaRPr>
          </a:p>
          <a:p>
            <a:pPr marL="285750" indent="-285750">
              <a:lnSpc>
                <a:spcPct val="107000"/>
              </a:lnSpc>
              <a:spcAft>
                <a:spcPts val="0"/>
              </a:spcAft>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Harcama birimlerinde Yönetim olarak bütçe toplantıları ile değerlendirmeler yapılarak 2026 yılı için bütçe hedeflerinin belirlenmesi ve Gelir  - Gider bütçesinin bu doğrultuda iyi tahmin edilmesi,</a:t>
            </a:r>
          </a:p>
          <a:p>
            <a:pPr marL="285750" indent="-285750" algn="just">
              <a:lnSpc>
                <a:spcPct val="150000"/>
              </a:lnSpc>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Bir sonraki yıl yapılması planlanan Gelir veya Giderlere uygun harcama kalemlerine ödenek konulması,  (</a:t>
            </a:r>
            <a:r>
              <a:rPr lang="tr-TR" sz="1600" dirty="0" err="1">
                <a:latin typeface="Times New Roman" panose="02020603050405020304" pitchFamily="18" charset="0"/>
                <a:cs typeface="Times New Roman" panose="02020603050405020304" pitchFamily="18" charset="0"/>
              </a:rPr>
              <a:t>Örn</a:t>
            </a:r>
            <a:r>
              <a:rPr lang="tr-TR" sz="1600" dirty="0">
                <a:latin typeface="Times New Roman" panose="02020603050405020304" pitchFamily="18" charset="0"/>
                <a:cs typeface="Times New Roman" panose="02020603050405020304" pitchFamily="18" charset="0"/>
              </a:rPr>
              <a:t>: Akreditasyon başvurusu yapmayı veya personel çalıştırmayı planlayan bir birimin ilgili gider kalemine ya da yeni bir gelir elde etmeyi planlayan bir birimin ilgili gelir kalemine ödenek koyması vb.)</a:t>
            </a:r>
          </a:p>
          <a:p>
            <a:pPr marL="285750" indent="-285750" algn="just">
              <a:lnSpc>
                <a:spcPct val="150000"/>
              </a:lnSpc>
              <a:buFont typeface="Arial" panose="020B0604020202020204" pitchFamily="34" charset="0"/>
              <a:buChar char="•"/>
            </a:pPr>
            <a:endParaRPr lang="tr-TR" sz="1600" dirty="0">
              <a:latin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pPr>
            <a:endParaRPr lang="tr-TR" sz="1600" b="1" u="sng" dirty="0">
              <a:latin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pPr>
            <a:endParaRPr lang="tr-TR" sz="1600" b="1" u="sng" dirty="0">
              <a:latin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pPr>
            <a:endParaRPr lang="tr-TR" sz="1600" b="1" u="sng" dirty="0">
              <a:latin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pPr>
            <a:endParaRPr lang="tr-TR" sz="1600" b="1" u="sng" dirty="0">
              <a:latin typeface="Times New Roman" panose="02020603050405020304" pitchFamily="18" charset="0"/>
              <a:cs typeface="Times New Roman" panose="02020603050405020304" pitchFamily="18" charset="0"/>
            </a:endParaRPr>
          </a:p>
          <a:p>
            <a:pPr algn="just">
              <a:lnSpc>
                <a:spcPct val="150000"/>
              </a:lnSpc>
            </a:pPr>
            <a:endParaRPr lang="tr-TR" sz="1600" b="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6432676"/>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文本占位符 24"/>
          <p:cNvSpPr>
            <a:spLocks noGrp="1"/>
          </p:cNvSpPr>
          <p:nvPr>
            <p:ph type="body" sz="quarter" idx="13"/>
          </p:nvPr>
        </p:nvSpPr>
        <p:spPr>
          <a:xfrm>
            <a:off x="252193" y="463101"/>
            <a:ext cx="6882898" cy="416822"/>
          </a:xfrm>
        </p:spPr>
        <p:txBody>
          <a:bodyPr/>
          <a:lstStyle/>
          <a:p>
            <a:r>
              <a:rPr lang="tr-TR" altLang="zh-CN" dirty="0">
                <a:latin typeface="+mn-lt"/>
                <a:ea typeface="+mn-ea"/>
                <a:cs typeface="+mn-ea"/>
                <a:sym typeface="+mn-lt"/>
              </a:rPr>
              <a:t>Bütçe Hazırlanırken Dikkat Edilmesi Gerekenler-2</a:t>
            </a:r>
          </a:p>
        </p:txBody>
      </p:sp>
      <p:sp>
        <p:nvSpPr>
          <p:cNvPr id="4" name="Slide Number Placeholder 3"/>
          <p:cNvSpPr>
            <a:spLocks noGrp="1"/>
          </p:cNvSpPr>
          <p:nvPr>
            <p:ph type="sldNum" sz="quarter" idx="12"/>
          </p:nvPr>
        </p:nvSpPr>
        <p:spPr/>
        <p:txBody>
          <a:bodyPr/>
          <a:lstStyle/>
          <a:p>
            <a:pPr lvl="0"/>
            <a:r>
              <a:rPr lang="tr-TR" sz="1200" b="1" noProof="0" dirty="0">
                <a:latin typeface="+mn-lt"/>
                <a:cs typeface="+mn-ea"/>
                <a:sym typeface="+mn-lt"/>
              </a:rPr>
              <a:t>9</a:t>
            </a:r>
            <a:endParaRPr lang="en-US" sz="1200" b="1" noProof="0" dirty="0">
              <a:latin typeface="+mn-lt"/>
              <a:cs typeface="+mn-ea"/>
              <a:sym typeface="+mn-lt"/>
            </a:endParaRPr>
          </a:p>
        </p:txBody>
      </p:sp>
      <p:grpSp>
        <p:nvGrpSpPr>
          <p:cNvPr id="57" name="Group 8"/>
          <p:cNvGrpSpPr>
            <a:grpSpLocks noChangeAspect="1"/>
          </p:cNvGrpSpPr>
          <p:nvPr/>
        </p:nvGrpSpPr>
        <p:grpSpPr bwMode="auto">
          <a:xfrm>
            <a:off x="3898374" y="1644650"/>
            <a:ext cx="1927225" cy="2284413"/>
            <a:chOff x="2456" y="1036"/>
            <a:chExt cx="1214" cy="1439"/>
          </a:xfrm>
        </p:grpSpPr>
        <p:sp>
          <p:nvSpPr>
            <p:cNvPr id="58" name="AutoShape 7"/>
            <p:cNvSpPr>
              <a:spLocks noChangeAspect="1" noChangeArrowheads="1" noTextEdit="1"/>
            </p:cNvSpPr>
            <p:nvPr/>
          </p:nvSpPr>
          <p:spPr bwMode="auto">
            <a:xfrm>
              <a:off x="2456" y="1036"/>
              <a:ext cx="1214" cy="1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59" name="Rectangle 9"/>
            <p:cNvSpPr>
              <a:spLocks noChangeArrowheads="1"/>
            </p:cNvSpPr>
            <p:nvPr/>
          </p:nvSpPr>
          <p:spPr bwMode="auto">
            <a:xfrm>
              <a:off x="2871" y="1350"/>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800" b="0" i="0" u="none" strike="noStrike" cap="none" normalizeH="0" baseline="0" dirty="0">
                <a:ln>
                  <a:noFill/>
                </a:ln>
                <a:effectLst/>
                <a:latin typeface="+mn-lt"/>
                <a:cs typeface="+mn-ea"/>
                <a:sym typeface="+mn-lt"/>
              </a:endParaRPr>
            </a:p>
          </p:txBody>
        </p:sp>
      </p:grpSp>
      <p:sp>
        <p:nvSpPr>
          <p:cNvPr id="13" name="Metin kutusu 12">
            <a:extLst>
              <a:ext uri="{FF2B5EF4-FFF2-40B4-BE49-F238E27FC236}">
                <a16:creationId xmlns:a16="http://schemas.microsoft.com/office/drawing/2014/main" id="{FB8EED55-FD05-F684-CC1B-D4CBFB6302CD}"/>
              </a:ext>
            </a:extLst>
          </p:cNvPr>
          <p:cNvSpPr txBox="1"/>
          <p:nvPr/>
        </p:nvSpPr>
        <p:spPr>
          <a:xfrm>
            <a:off x="149181" y="879923"/>
            <a:ext cx="11890420" cy="5218736"/>
          </a:xfrm>
          <a:prstGeom prst="rect">
            <a:avLst/>
          </a:prstGeom>
          <a:noFill/>
        </p:spPr>
        <p:txBody>
          <a:bodyPr wrap="square">
            <a:spAutoFit/>
          </a:bodyPr>
          <a:lstStyle/>
          <a:p>
            <a:pPr marL="285750" indent="-285750" algn="just">
              <a:lnSpc>
                <a:spcPct val="150000"/>
              </a:lnSpc>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Bütçe hazırlanırken bir önceki yılda hangi kalemlere ödenek aktarımı talep edildiği ve yine yukarıda belirtildiği gibi ilgili yıl için planlanan bütçe doğrultusunda gelir ve gider kalemlerinin kontrol edilmesi,</a:t>
            </a:r>
          </a:p>
          <a:p>
            <a:pPr marL="285750" indent="-285750" algn="just">
              <a:lnSpc>
                <a:spcPct val="150000"/>
              </a:lnSpc>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Bir önceki yıl hazırlanan birim bütçesinin ve BKMYBS üzerinden harcama birimlerine verilen muhasebe modülü raportör rolü ile birim yardımcı mizanının alınarak 2024 ve 2025 yılı bütçe gerçekleşmelerinin incelenmesi,</a:t>
            </a:r>
          </a:p>
          <a:p>
            <a:pPr marL="285750" indent="-285750" algn="just">
              <a:lnSpc>
                <a:spcPct val="150000"/>
              </a:lnSpc>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Gerçekleştirilmesi mümkün olmayan büyüklükte şişirilmiş bütçe teklifinde bulunulmaması,</a:t>
            </a:r>
          </a:p>
          <a:p>
            <a:pPr marL="285750" indent="-285750" algn="just">
              <a:lnSpc>
                <a:spcPct val="150000"/>
              </a:lnSpc>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Döner Sermaye Yürütme Kurulunun yeni bir birim kurma talebine ilişkin belirlediği limit doğrultusunda birim adına en az 500.000,00 TL tutarında bütçe yapılması,</a:t>
            </a:r>
          </a:p>
          <a:p>
            <a:pPr marL="285750" indent="-285750" algn="just">
              <a:lnSpc>
                <a:spcPct val="150000"/>
              </a:lnSpc>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Personel çalıştıran birimlerin bütçe ödeneklerini hesaplarken enflasyon ve ücret zammı konusunda titiz davranmaları döner sermaye işçi ve memur personel bürosundan destek alması,</a:t>
            </a:r>
          </a:p>
          <a:p>
            <a:pPr marL="285750" indent="-285750" algn="just">
              <a:lnSpc>
                <a:spcPct val="150000"/>
              </a:lnSpc>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Bütçe formlarının hazırlanmasında kolaylık sağlanması için kurulan formüllerin birim tarafından bozulmaması,</a:t>
            </a:r>
          </a:p>
          <a:p>
            <a:pPr marL="285750" indent="-285750" algn="just">
              <a:lnSpc>
                <a:spcPct val="150000"/>
              </a:lnSpc>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Birimlere bildirilen teslim sürelerine uyulması.</a:t>
            </a:r>
          </a:p>
          <a:p>
            <a:pPr marL="285750" indent="-285750" algn="just">
              <a:lnSpc>
                <a:spcPct val="150000"/>
              </a:lnSpc>
              <a:buFont typeface="Arial" panose="020B0604020202020204" pitchFamily="34" charset="0"/>
              <a:buChar char="•"/>
            </a:pPr>
            <a:endParaRPr lang="tr-TR" sz="1600" b="1" u="sng" dirty="0">
              <a:latin typeface="Times New Roman" panose="02020603050405020304" pitchFamily="18" charset="0"/>
              <a:cs typeface="Times New Roman" panose="02020603050405020304" pitchFamily="18" charset="0"/>
            </a:endParaRPr>
          </a:p>
          <a:p>
            <a:pPr algn="just">
              <a:lnSpc>
                <a:spcPct val="150000"/>
              </a:lnSpc>
            </a:pPr>
            <a:r>
              <a:rPr lang="tr-TR" sz="1600" b="1" u="sng" dirty="0">
                <a:latin typeface="Times New Roman" panose="02020603050405020304" pitchFamily="18" charset="0"/>
                <a:cs typeface="Times New Roman" panose="02020603050405020304" pitchFamily="18" charset="0"/>
              </a:rPr>
              <a:t>2025-2027 dönemi bütçe tekliflerinde 1.000 TL ve katlarındaki tutarlara yer verilecektir.</a:t>
            </a:r>
          </a:p>
          <a:p>
            <a:pPr marL="285750" indent="-285750" algn="just">
              <a:lnSpc>
                <a:spcPct val="150000"/>
              </a:lnSpc>
              <a:buFont typeface="Arial" panose="020B0604020202020204" pitchFamily="34" charset="0"/>
              <a:buChar char="•"/>
            </a:pPr>
            <a:endParaRPr lang="tr-TR"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9393088"/>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文本占位符 24"/>
          <p:cNvSpPr>
            <a:spLocks noGrp="1"/>
          </p:cNvSpPr>
          <p:nvPr>
            <p:ph type="body" sz="quarter" idx="13"/>
          </p:nvPr>
        </p:nvSpPr>
        <p:spPr>
          <a:xfrm>
            <a:off x="252192" y="463101"/>
            <a:ext cx="7608291" cy="416822"/>
          </a:xfrm>
        </p:spPr>
        <p:txBody>
          <a:bodyPr/>
          <a:lstStyle/>
          <a:p>
            <a:r>
              <a:rPr lang="tr-TR" altLang="zh-CN" dirty="0">
                <a:latin typeface="+mn-lt"/>
                <a:ea typeface="+mn-ea"/>
                <a:cs typeface="+mn-ea"/>
                <a:sym typeface="+mn-lt"/>
              </a:rPr>
              <a:t>Bütçe Formlarının Tesliminden Sonra Sık Karşılaşılan Sorunlar</a:t>
            </a:r>
          </a:p>
        </p:txBody>
      </p:sp>
      <p:sp>
        <p:nvSpPr>
          <p:cNvPr id="4" name="Slide Number Placeholder 3"/>
          <p:cNvSpPr>
            <a:spLocks noGrp="1"/>
          </p:cNvSpPr>
          <p:nvPr>
            <p:ph type="sldNum" sz="quarter" idx="12"/>
          </p:nvPr>
        </p:nvSpPr>
        <p:spPr/>
        <p:txBody>
          <a:bodyPr/>
          <a:lstStyle/>
          <a:p>
            <a:pPr lvl="0"/>
            <a:r>
              <a:rPr lang="tr-TR" sz="1200" b="1" noProof="0" dirty="0">
                <a:latin typeface="+mn-lt"/>
                <a:cs typeface="+mn-ea"/>
                <a:sym typeface="+mn-lt"/>
              </a:rPr>
              <a:t>10</a:t>
            </a:r>
            <a:endParaRPr lang="en-US" sz="1200" b="1" noProof="0" dirty="0">
              <a:latin typeface="+mn-lt"/>
              <a:cs typeface="+mn-ea"/>
              <a:sym typeface="+mn-lt"/>
            </a:endParaRPr>
          </a:p>
        </p:txBody>
      </p:sp>
      <p:grpSp>
        <p:nvGrpSpPr>
          <p:cNvPr id="57" name="Group 8"/>
          <p:cNvGrpSpPr>
            <a:grpSpLocks noChangeAspect="1"/>
          </p:cNvGrpSpPr>
          <p:nvPr/>
        </p:nvGrpSpPr>
        <p:grpSpPr bwMode="auto">
          <a:xfrm>
            <a:off x="3898374" y="1644650"/>
            <a:ext cx="1927225" cy="2284413"/>
            <a:chOff x="2456" y="1036"/>
            <a:chExt cx="1214" cy="1439"/>
          </a:xfrm>
        </p:grpSpPr>
        <p:sp>
          <p:nvSpPr>
            <p:cNvPr id="58" name="AutoShape 7"/>
            <p:cNvSpPr>
              <a:spLocks noChangeAspect="1" noChangeArrowheads="1" noTextEdit="1"/>
            </p:cNvSpPr>
            <p:nvPr/>
          </p:nvSpPr>
          <p:spPr bwMode="auto">
            <a:xfrm>
              <a:off x="2456" y="1036"/>
              <a:ext cx="1214" cy="1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59" name="Rectangle 9"/>
            <p:cNvSpPr>
              <a:spLocks noChangeArrowheads="1"/>
            </p:cNvSpPr>
            <p:nvPr/>
          </p:nvSpPr>
          <p:spPr bwMode="auto">
            <a:xfrm>
              <a:off x="2871" y="1350"/>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800" b="0" i="0" u="none" strike="noStrike" cap="none" normalizeH="0" baseline="0" dirty="0">
                <a:ln>
                  <a:noFill/>
                </a:ln>
                <a:effectLst/>
                <a:latin typeface="+mn-lt"/>
                <a:cs typeface="+mn-ea"/>
                <a:sym typeface="+mn-lt"/>
              </a:endParaRPr>
            </a:p>
          </p:txBody>
        </p:sp>
      </p:grpSp>
      <p:sp>
        <p:nvSpPr>
          <p:cNvPr id="13" name="Metin kutusu 12">
            <a:extLst>
              <a:ext uri="{FF2B5EF4-FFF2-40B4-BE49-F238E27FC236}">
                <a16:creationId xmlns:a16="http://schemas.microsoft.com/office/drawing/2014/main" id="{FB8EED55-FD05-F684-CC1B-D4CBFB6302CD}"/>
              </a:ext>
            </a:extLst>
          </p:cNvPr>
          <p:cNvSpPr txBox="1"/>
          <p:nvPr/>
        </p:nvSpPr>
        <p:spPr>
          <a:xfrm>
            <a:off x="149181" y="879923"/>
            <a:ext cx="11890420" cy="2264081"/>
          </a:xfrm>
          <a:prstGeom prst="rect">
            <a:avLst/>
          </a:prstGeom>
          <a:noFill/>
        </p:spPr>
        <p:txBody>
          <a:bodyPr wrap="square">
            <a:spAutoFit/>
          </a:bodyPr>
          <a:lstStyle/>
          <a:p>
            <a:pPr marL="285750" indent="-285750" algn="just">
              <a:lnSpc>
                <a:spcPct val="150000"/>
              </a:lnSpc>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Yeni yıl bütçesinin açılması ile birlikte ödenek aktarımı talep edilmesi,</a:t>
            </a:r>
          </a:p>
          <a:p>
            <a:pPr marL="285750" indent="-285750" algn="just">
              <a:lnSpc>
                <a:spcPct val="150000"/>
              </a:lnSpc>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Alım işleminde kullanılacak bütçe ödeneğinde yeterli ödenek konulmadığı için Merkezi Yönetim Bütçe Kanununda belirtilen oranların üzerinde ödenek aktarımı talep edilmesi,</a:t>
            </a:r>
          </a:p>
          <a:p>
            <a:pPr marL="285750" indent="-285750" algn="just">
              <a:lnSpc>
                <a:spcPct val="150000"/>
              </a:lnSpc>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Bütçe rehberlerinde belirtilen kurallara aykırı olarak aktarma yapılması uygun olmayan bütçe kalemlerine ödenek aktarımı talep edilmesi,</a:t>
            </a:r>
          </a:p>
          <a:p>
            <a:pPr marL="285750" indent="-285750" algn="just">
              <a:lnSpc>
                <a:spcPct val="150000"/>
              </a:lnSpc>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Azalan bütçe ödeneklerinin takibinin yapılmaması,</a:t>
            </a:r>
          </a:p>
          <a:p>
            <a:pPr marL="285750" indent="-285750" algn="just">
              <a:lnSpc>
                <a:spcPct val="150000"/>
              </a:lnSpc>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Gerçekleştirilen alım işlemine ait ödeme emri ve diğer belgelerde alıma ilişkin bütçe kaleminin hatalı kullanımı,</a:t>
            </a:r>
          </a:p>
        </p:txBody>
      </p:sp>
    </p:spTree>
    <p:extLst>
      <p:ext uri="{BB962C8B-B14F-4D97-AF65-F5344CB8AC3E}">
        <p14:creationId xmlns:p14="http://schemas.microsoft.com/office/powerpoint/2010/main" val="4231682776"/>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文本占位符 24"/>
          <p:cNvSpPr>
            <a:spLocks noGrp="1"/>
          </p:cNvSpPr>
          <p:nvPr>
            <p:ph type="body" sz="quarter" idx="13"/>
          </p:nvPr>
        </p:nvSpPr>
        <p:spPr>
          <a:xfrm>
            <a:off x="252192" y="463101"/>
            <a:ext cx="9336425" cy="416822"/>
          </a:xfrm>
        </p:spPr>
        <p:txBody>
          <a:bodyPr/>
          <a:lstStyle/>
          <a:p>
            <a:r>
              <a:rPr lang="tr-TR" altLang="zh-CN" dirty="0">
                <a:latin typeface="+mn-lt"/>
                <a:ea typeface="+mn-ea"/>
                <a:cs typeface="+mn-ea"/>
                <a:sym typeface="+mn-lt"/>
              </a:rPr>
              <a:t>Döner Sermaye İş ve İşlemlerine İlişkin Hatırlatmalar ve Sık Karşılaşılan Sorunlar</a:t>
            </a:r>
          </a:p>
        </p:txBody>
      </p:sp>
      <p:sp>
        <p:nvSpPr>
          <p:cNvPr id="4" name="Slide Number Placeholder 3"/>
          <p:cNvSpPr>
            <a:spLocks noGrp="1"/>
          </p:cNvSpPr>
          <p:nvPr>
            <p:ph type="sldNum" sz="quarter" idx="12"/>
          </p:nvPr>
        </p:nvSpPr>
        <p:spPr/>
        <p:txBody>
          <a:bodyPr/>
          <a:lstStyle/>
          <a:p>
            <a:pPr lvl="0"/>
            <a:r>
              <a:rPr lang="tr-TR" sz="1200" b="1" noProof="0" dirty="0">
                <a:latin typeface="+mn-lt"/>
                <a:cs typeface="+mn-ea"/>
                <a:sym typeface="+mn-lt"/>
              </a:rPr>
              <a:t>10</a:t>
            </a:r>
            <a:endParaRPr lang="en-US" sz="1200" b="1" noProof="0" dirty="0">
              <a:latin typeface="+mn-lt"/>
              <a:cs typeface="+mn-ea"/>
              <a:sym typeface="+mn-lt"/>
            </a:endParaRPr>
          </a:p>
        </p:txBody>
      </p:sp>
      <p:grpSp>
        <p:nvGrpSpPr>
          <p:cNvPr id="57" name="Group 8"/>
          <p:cNvGrpSpPr>
            <a:grpSpLocks noChangeAspect="1"/>
          </p:cNvGrpSpPr>
          <p:nvPr/>
        </p:nvGrpSpPr>
        <p:grpSpPr bwMode="auto">
          <a:xfrm>
            <a:off x="3898374" y="1644650"/>
            <a:ext cx="1927225" cy="2284413"/>
            <a:chOff x="2456" y="1036"/>
            <a:chExt cx="1214" cy="1439"/>
          </a:xfrm>
        </p:grpSpPr>
        <p:sp>
          <p:nvSpPr>
            <p:cNvPr id="58" name="AutoShape 7"/>
            <p:cNvSpPr>
              <a:spLocks noChangeAspect="1" noChangeArrowheads="1" noTextEdit="1"/>
            </p:cNvSpPr>
            <p:nvPr/>
          </p:nvSpPr>
          <p:spPr bwMode="auto">
            <a:xfrm>
              <a:off x="2456" y="1036"/>
              <a:ext cx="1214" cy="1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59" name="Rectangle 9"/>
            <p:cNvSpPr>
              <a:spLocks noChangeArrowheads="1"/>
            </p:cNvSpPr>
            <p:nvPr/>
          </p:nvSpPr>
          <p:spPr bwMode="auto">
            <a:xfrm>
              <a:off x="2871" y="1350"/>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800" b="0" i="0" u="none" strike="noStrike" cap="none" normalizeH="0" baseline="0" dirty="0">
                <a:ln>
                  <a:noFill/>
                </a:ln>
                <a:effectLst/>
                <a:latin typeface="+mn-lt"/>
                <a:cs typeface="+mn-ea"/>
                <a:sym typeface="+mn-lt"/>
              </a:endParaRPr>
            </a:p>
          </p:txBody>
        </p:sp>
      </p:grpSp>
      <p:sp>
        <p:nvSpPr>
          <p:cNvPr id="13" name="Metin kutusu 12">
            <a:extLst>
              <a:ext uri="{FF2B5EF4-FFF2-40B4-BE49-F238E27FC236}">
                <a16:creationId xmlns:a16="http://schemas.microsoft.com/office/drawing/2014/main" id="{FB8EED55-FD05-F684-CC1B-D4CBFB6302CD}"/>
              </a:ext>
            </a:extLst>
          </p:cNvPr>
          <p:cNvSpPr txBox="1"/>
          <p:nvPr/>
        </p:nvSpPr>
        <p:spPr>
          <a:xfrm>
            <a:off x="149181" y="879923"/>
            <a:ext cx="11890420" cy="4110741"/>
          </a:xfrm>
          <a:prstGeom prst="rect">
            <a:avLst/>
          </a:prstGeom>
          <a:noFill/>
        </p:spPr>
        <p:txBody>
          <a:bodyPr wrap="square">
            <a:spAutoFit/>
          </a:bodyPr>
          <a:lstStyle/>
          <a:p>
            <a:pPr marL="285750" indent="-285750" algn="just">
              <a:lnSpc>
                <a:spcPct val="150000"/>
              </a:lnSpc>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2025 yılında 2547 Sayılı kanunun 37. maddesine göre yapılacak görevlendirmelere ilişkin usul ve esaslar kabul edilmiş, konuya ilişkin detaylı bilgi ve belgeler birimlerinize dağıtımlı yazı ile gönderilmiştir. Danışmanlık faaliyetine ilişkin asgari saat ücretleri Temmuz 2025 ayında güncellenecek olup; biriminize bilgi verilecektir.</a:t>
            </a:r>
          </a:p>
          <a:p>
            <a:pPr marL="285750" indent="-285750" algn="just">
              <a:lnSpc>
                <a:spcPct val="150000"/>
              </a:lnSpc>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Her yıl sonunda dağıtımlı yazı ile birimlerinizde sunulan hizmet fiyatlarının belirlenmesini ve Döner Sermaye Yürütme Kurulunda kabul edilmek üzere tarafımıza gönderilmesi istenmektedir. </a:t>
            </a:r>
          </a:p>
          <a:p>
            <a:pPr marL="285750" indent="-285750" algn="just">
              <a:lnSpc>
                <a:spcPct val="150000"/>
              </a:lnSpc>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Yıllık belirlenmiş olan fiyatlar dışında her türlü faaliyet fiyatı birim yönetim kurulu alındıktan sonra Döner Sermaye Yürütme Kuruluna gönderilmesi gerekmektedir.</a:t>
            </a:r>
          </a:p>
          <a:p>
            <a:pPr marL="285750" indent="-285750" algn="just">
              <a:lnSpc>
                <a:spcPct val="150000"/>
              </a:lnSpc>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06 Mart 2025 tarihi itibariyle Tek Hazine Kurumlar uygulamasına geçildiğinden özellikle personel çalıştıran birimlerimizin nakit yönetiminde daha dikkatli olmaları gerekmektedir.</a:t>
            </a:r>
          </a:p>
          <a:p>
            <a:pPr marL="285750" indent="-285750" algn="just">
              <a:lnSpc>
                <a:spcPct val="150000"/>
              </a:lnSpc>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Gerçekleştirilen alım işlemine ait ödeme emri belgesinde açıklama ve banka </a:t>
            </a:r>
            <a:r>
              <a:rPr lang="tr-TR" sz="1600" dirty="0" err="1">
                <a:latin typeface="Times New Roman" panose="02020603050405020304" pitchFamily="18" charset="0"/>
                <a:cs typeface="Times New Roman" panose="02020603050405020304" pitchFamily="18" charset="0"/>
              </a:rPr>
              <a:t>iban</a:t>
            </a:r>
            <a:r>
              <a:rPr lang="tr-TR" sz="1600" dirty="0">
                <a:latin typeface="Times New Roman" panose="02020603050405020304" pitchFamily="18" charset="0"/>
                <a:cs typeface="Times New Roman" panose="02020603050405020304" pitchFamily="18" charset="0"/>
              </a:rPr>
              <a:t> bilgisinin hatalı yazılması, </a:t>
            </a:r>
          </a:p>
          <a:p>
            <a:pPr marL="285750" indent="-285750" algn="just">
              <a:lnSpc>
                <a:spcPct val="150000"/>
              </a:lnSpc>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Biriminiz adına düzenlenmesi gereken fatura takibi ile açık fatura takibinin yapılmaması,</a:t>
            </a:r>
          </a:p>
        </p:txBody>
      </p:sp>
    </p:spTree>
    <p:extLst>
      <p:ext uri="{BB962C8B-B14F-4D97-AF65-F5344CB8AC3E}">
        <p14:creationId xmlns:p14="http://schemas.microsoft.com/office/powerpoint/2010/main" val="467479819"/>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文本占位符 24"/>
          <p:cNvSpPr>
            <a:spLocks noGrp="1"/>
          </p:cNvSpPr>
          <p:nvPr>
            <p:ph type="body" sz="quarter" idx="13"/>
          </p:nvPr>
        </p:nvSpPr>
        <p:spPr>
          <a:xfrm>
            <a:off x="252193" y="463101"/>
            <a:ext cx="6882898" cy="416822"/>
          </a:xfrm>
        </p:spPr>
        <p:txBody>
          <a:bodyPr/>
          <a:lstStyle/>
          <a:p>
            <a:r>
              <a:rPr lang="tr-TR" altLang="zh-CN" dirty="0">
                <a:latin typeface="+mn-lt"/>
                <a:ea typeface="+mn-ea"/>
                <a:cs typeface="+mn-ea"/>
                <a:sym typeface="+mn-lt"/>
              </a:rPr>
              <a:t>KAYNAKLAR</a:t>
            </a:r>
          </a:p>
        </p:txBody>
      </p:sp>
      <p:sp>
        <p:nvSpPr>
          <p:cNvPr id="4" name="Slide Number Placeholder 3"/>
          <p:cNvSpPr>
            <a:spLocks noGrp="1"/>
          </p:cNvSpPr>
          <p:nvPr>
            <p:ph type="sldNum" sz="quarter" idx="12"/>
          </p:nvPr>
        </p:nvSpPr>
        <p:spPr/>
        <p:txBody>
          <a:bodyPr/>
          <a:lstStyle/>
          <a:p>
            <a:pPr lvl="0"/>
            <a:r>
              <a:rPr lang="tr-TR" sz="1200" b="1" noProof="0" dirty="0">
                <a:latin typeface="+mn-lt"/>
                <a:cs typeface="+mn-ea"/>
                <a:sym typeface="+mn-lt"/>
              </a:rPr>
              <a:t>10</a:t>
            </a:r>
            <a:endParaRPr lang="en-US" sz="1200" b="1" noProof="0" dirty="0">
              <a:latin typeface="+mn-lt"/>
              <a:cs typeface="+mn-ea"/>
              <a:sym typeface="+mn-lt"/>
            </a:endParaRPr>
          </a:p>
        </p:txBody>
      </p:sp>
      <p:grpSp>
        <p:nvGrpSpPr>
          <p:cNvPr id="57" name="Group 8"/>
          <p:cNvGrpSpPr>
            <a:grpSpLocks noChangeAspect="1"/>
          </p:cNvGrpSpPr>
          <p:nvPr/>
        </p:nvGrpSpPr>
        <p:grpSpPr bwMode="auto">
          <a:xfrm>
            <a:off x="3898374" y="1644650"/>
            <a:ext cx="1927225" cy="2284413"/>
            <a:chOff x="2456" y="1036"/>
            <a:chExt cx="1214" cy="1439"/>
          </a:xfrm>
        </p:grpSpPr>
        <p:sp>
          <p:nvSpPr>
            <p:cNvPr id="58" name="AutoShape 7"/>
            <p:cNvSpPr>
              <a:spLocks noChangeAspect="1" noChangeArrowheads="1" noTextEdit="1"/>
            </p:cNvSpPr>
            <p:nvPr/>
          </p:nvSpPr>
          <p:spPr bwMode="auto">
            <a:xfrm>
              <a:off x="2456" y="1036"/>
              <a:ext cx="1214" cy="1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59" name="Rectangle 9"/>
            <p:cNvSpPr>
              <a:spLocks noChangeArrowheads="1"/>
            </p:cNvSpPr>
            <p:nvPr/>
          </p:nvSpPr>
          <p:spPr bwMode="auto">
            <a:xfrm>
              <a:off x="2871" y="1350"/>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800" b="0" i="0" u="none" strike="noStrike" cap="none" normalizeH="0" baseline="0" dirty="0">
                <a:ln>
                  <a:noFill/>
                </a:ln>
                <a:effectLst/>
                <a:latin typeface="+mn-lt"/>
                <a:cs typeface="+mn-ea"/>
                <a:sym typeface="+mn-lt"/>
              </a:endParaRPr>
            </a:p>
          </p:txBody>
        </p:sp>
      </p:grpSp>
      <p:sp>
        <p:nvSpPr>
          <p:cNvPr id="13" name="Metin kutusu 12">
            <a:extLst>
              <a:ext uri="{FF2B5EF4-FFF2-40B4-BE49-F238E27FC236}">
                <a16:creationId xmlns:a16="http://schemas.microsoft.com/office/drawing/2014/main" id="{FB8EED55-FD05-F684-CC1B-D4CBFB6302CD}"/>
              </a:ext>
            </a:extLst>
          </p:cNvPr>
          <p:cNvSpPr txBox="1"/>
          <p:nvPr/>
        </p:nvSpPr>
        <p:spPr>
          <a:xfrm>
            <a:off x="149181" y="879923"/>
            <a:ext cx="11890420" cy="2633413"/>
          </a:xfrm>
          <a:prstGeom prst="rect">
            <a:avLst/>
          </a:prstGeom>
          <a:noFill/>
        </p:spPr>
        <p:txBody>
          <a:bodyPr wrap="square">
            <a:spAutoFit/>
          </a:bodyPr>
          <a:lstStyle/>
          <a:p>
            <a:pPr marL="285750" indent="-285750" algn="just">
              <a:lnSpc>
                <a:spcPct val="150000"/>
              </a:lnSpc>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2025 yılı Merkezi Yönetim Bütçe Kanunu</a:t>
            </a:r>
          </a:p>
          <a:p>
            <a:pPr marL="285750" indent="-285750" algn="just">
              <a:lnSpc>
                <a:spcPct val="150000"/>
              </a:lnSpc>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5018 sayılı Kamu Mali Yönetimi ve Kontrol Kanunu</a:t>
            </a:r>
          </a:p>
          <a:p>
            <a:pPr marL="285750" indent="-285750" algn="just">
              <a:lnSpc>
                <a:spcPct val="150000"/>
              </a:lnSpc>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Döner Sermayeli İşletmeler Bütçe ve Muhasebe Yönetmeliği</a:t>
            </a:r>
          </a:p>
          <a:p>
            <a:pPr marL="285750" indent="-285750" algn="just">
              <a:lnSpc>
                <a:spcPct val="150000"/>
              </a:lnSpc>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2025 yılı Merkezi Yönetim Bütçe Uygulama Tebliği (Sıra No:1)</a:t>
            </a:r>
          </a:p>
          <a:p>
            <a:pPr marL="285750" indent="-285750" algn="just">
              <a:lnSpc>
                <a:spcPct val="150000"/>
              </a:lnSpc>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2025 yılı Merkezi Yönetim Bütçe Uygulama Tebliği (Sıra No:2)</a:t>
            </a:r>
          </a:p>
          <a:p>
            <a:pPr marL="285750" indent="-285750" algn="just">
              <a:lnSpc>
                <a:spcPct val="150000"/>
              </a:lnSpc>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2025-2027 Bütçe Hazırlama Rehberi </a:t>
            </a:r>
          </a:p>
          <a:p>
            <a:pPr marL="285750" indent="-285750" algn="just">
              <a:lnSpc>
                <a:spcPct val="150000"/>
              </a:lnSpc>
              <a:buFont typeface="Arial" panose="020B0604020202020204" pitchFamily="34" charset="0"/>
              <a:buChar char="•"/>
            </a:pPr>
            <a:endParaRPr lang="tr-TR"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85297598"/>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文本占位符 24"/>
          <p:cNvSpPr>
            <a:spLocks noGrp="1"/>
          </p:cNvSpPr>
          <p:nvPr>
            <p:ph type="body" sz="quarter" idx="13"/>
          </p:nvPr>
        </p:nvSpPr>
        <p:spPr>
          <a:xfrm>
            <a:off x="0" y="3340824"/>
            <a:ext cx="12191999" cy="416822"/>
          </a:xfrm>
        </p:spPr>
        <p:txBody>
          <a:bodyPr/>
          <a:lstStyle/>
          <a:p>
            <a:pPr algn="ctr"/>
            <a:r>
              <a:rPr lang="tr-TR" altLang="zh-CN" sz="2400" dirty="0">
                <a:latin typeface="Bahnschrift SemiCondensed" panose="020B0502040204020203" pitchFamily="34" charset="0"/>
                <a:ea typeface="+mn-ea"/>
                <a:cs typeface="+mn-ea"/>
                <a:sym typeface="+mn-lt"/>
              </a:rPr>
              <a:t>KATILIMINIZ İÇİN TEŞEKKÜR EDERİZ</a:t>
            </a:r>
          </a:p>
        </p:txBody>
      </p:sp>
      <p:grpSp>
        <p:nvGrpSpPr>
          <p:cNvPr id="57" name="Group 8"/>
          <p:cNvGrpSpPr>
            <a:grpSpLocks noChangeAspect="1"/>
          </p:cNvGrpSpPr>
          <p:nvPr/>
        </p:nvGrpSpPr>
        <p:grpSpPr bwMode="auto">
          <a:xfrm>
            <a:off x="3898374" y="1644650"/>
            <a:ext cx="1927225" cy="2284413"/>
            <a:chOff x="2456" y="1036"/>
            <a:chExt cx="1214" cy="1439"/>
          </a:xfrm>
        </p:grpSpPr>
        <p:sp>
          <p:nvSpPr>
            <p:cNvPr id="58" name="AutoShape 7"/>
            <p:cNvSpPr>
              <a:spLocks noChangeAspect="1" noChangeArrowheads="1" noTextEdit="1"/>
            </p:cNvSpPr>
            <p:nvPr/>
          </p:nvSpPr>
          <p:spPr bwMode="auto">
            <a:xfrm>
              <a:off x="2456" y="1036"/>
              <a:ext cx="1214" cy="1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59" name="Rectangle 9"/>
            <p:cNvSpPr>
              <a:spLocks noChangeArrowheads="1"/>
            </p:cNvSpPr>
            <p:nvPr/>
          </p:nvSpPr>
          <p:spPr bwMode="auto">
            <a:xfrm>
              <a:off x="2871" y="1350"/>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800" b="0" i="0" u="none" strike="noStrike" cap="none" normalizeH="0" baseline="0" dirty="0">
                <a:ln>
                  <a:noFill/>
                </a:ln>
                <a:effectLst/>
                <a:latin typeface="+mn-lt"/>
                <a:cs typeface="+mn-ea"/>
                <a:sym typeface="+mn-lt"/>
              </a:endParaRPr>
            </a:p>
          </p:txBody>
        </p:sp>
      </p:grpSp>
    </p:spTree>
    <p:extLst>
      <p:ext uri="{BB962C8B-B14F-4D97-AF65-F5344CB8AC3E}">
        <p14:creationId xmlns:p14="http://schemas.microsoft.com/office/powerpoint/2010/main" val="813802786"/>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文本占位符 24"/>
          <p:cNvSpPr>
            <a:spLocks noGrp="1"/>
          </p:cNvSpPr>
          <p:nvPr>
            <p:ph type="body" sz="quarter" idx="13"/>
          </p:nvPr>
        </p:nvSpPr>
        <p:spPr>
          <a:xfrm>
            <a:off x="252193" y="92279"/>
            <a:ext cx="3817473" cy="389083"/>
          </a:xfrm>
        </p:spPr>
        <p:txBody>
          <a:bodyPr/>
          <a:lstStyle/>
          <a:p>
            <a:r>
              <a:rPr lang="tr-TR" altLang="zh-CN" dirty="0">
                <a:latin typeface="+mn-lt"/>
                <a:ea typeface="+mn-ea"/>
                <a:cs typeface="+mn-ea"/>
                <a:sym typeface="+mn-lt"/>
              </a:rPr>
              <a:t>Genel Tanımlar ve Bilgiler-1</a:t>
            </a:r>
          </a:p>
        </p:txBody>
      </p:sp>
      <p:sp>
        <p:nvSpPr>
          <p:cNvPr id="4" name="Slide Number Placeholder 3"/>
          <p:cNvSpPr>
            <a:spLocks noGrp="1"/>
          </p:cNvSpPr>
          <p:nvPr>
            <p:ph type="sldNum" sz="quarter" idx="12"/>
          </p:nvPr>
        </p:nvSpPr>
        <p:spPr/>
        <p:txBody>
          <a:bodyPr/>
          <a:lstStyle/>
          <a:p>
            <a:pPr lvl="0"/>
            <a:r>
              <a:rPr lang="tr-TR" sz="1200" b="1" noProof="0" dirty="0">
                <a:latin typeface="+mn-lt"/>
                <a:cs typeface="+mn-ea"/>
                <a:sym typeface="+mn-lt"/>
              </a:rPr>
              <a:t>1</a:t>
            </a:r>
            <a:endParaRPr lang="en-US" sz="1200" b="1" noProof="0" dirty="0">
              <a:latin typeface="+mn-lt"/>
              <a:cs typeface="+mn-ea"/>
              <a:sym typeface="+mn-lt"/>
            </a:endParaRPr>
          </a:p>
        </p:txBody>
      </p:sp>
      <p:grpSp>
        <p:nvGrpSpPr>
          <p:cNvPr id="57" name="Group 8"/>
          <p:cNvGrpSpPr>
            <a:grpSpLocks noChangeAspect="1"/>
          </p:cNvGrpSpPr>
          <p:nvPr/>
        </p:nvGrpSpPr>
        <p:grpSpPr bwMode="auto">
          <a:xfrm>
            <a:off x="3898374" y="1644650"/>
            <a:ext cx="1927225" cy="2284413"/>
            <a:chOff x="2456" y="1036"/>
            <a:chExt cx="1214" cy="1439"/>
          </a:xfrm>
        </p:grpSpPr>
        <p:sp>
          <p:nvSpPr>
            <p:cNvPr id="58" name="AutoShape 7"/>
            <p:cNvSpPr>
              <a:spLocks noChangeAspect="1" noChangeArrowheads="1" noTextEdit="1"/>
            </p:cNvSpPr>
            <p:nvPr/>
          </p:nvSpPr>
          <p:spPr bwMode="auto">
            <a:xfrm>
              <a:off x="2456" y="1036"/>
              <a:ext cx="1214" cy="1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59" name="Rectangle 9"/>
            <p:cNvSpPr>
              <a:spLocks noChangeArrowheads="1"/>
            </p:cNvSpPr>
            <p:nvPr/>
          </p:nvSpPr>
          <p:spPr bwMode="auto">
            <a:xfrm>
              <a:off x="2871" y="1350"/>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800" b="0" i="0" u="none" strike="noStrike" cap="none" normalizeH="0" baseline="0" dirty="0">
                <a:ln>
                  <a:noFill/>
                </a:ln>
                <a:effectLst/>
                <a:latin typeface="+mn-lt"/>
                <a:cs typeface="+mn-ea"/>
                <a:sym typeface="+mn-lt"/>
              </a:endParaRPr>
            </a:p>
          </p:txBody>
        </p:sp>
      </p:grpSp>
      <p:sp>
        <p:nvSpPr>
          <p:cNvPr id="13" name="Metin kutusu 12">
            <a:extLst>
              <a:ext uri="{FF2B5EF4-FFF2-40B4-BE49-F238E27FC236}">
                <a16:creationId xmlns:a16="http://schemas.microsoft.com/office/drawing/2014/main" id="{FB8EED55-FD05-F684-CC1B-D4CBFB6302CD}"/>
              </a:ext>
            </a:extLst>
          </p:cNvPr>
          <p:cNvSpPr txBox="1"/>
          <p:nvPr/>
        </p:nvSpPr>
        <p:spPr>
          <a:xfrm>
            <a:off x="117446" y="481362"/>
            <a:ext cx="11922155" cy="6326732"/>
          </a:xfrm>
          <a:prstGeom prst="rect">
            <a:avLst/>
          </a:prstGeom>
          <a:noFill/>
        </p:spPr>
        <p:txBody>
          <a:bodyPr wrap="square">
            <a:spAutoFit/>
          </a:bodyPr>
          <a:lstStyle/>
          <a:p>
            <a:pPr algn="just">
              <a:lnSpc>
                <a:spcPct val="150000"/>
              </a:lnSpc>
            </a:pPr>
            <a:r>
              <a:rPr lang="tr-TR" sz="1600" b="1" dirty="0">
                <a:latin typeface="Times New Roman" panose="02020603050405020304" pitchFamily="18" charset="0"/>
                <a:cs typeface="Times New Roman" panose="02020603050405020304" pitchFamily="18" charset="0"/>
              </a:rPr>
              <a:t>Marmara Üniversitesi Döner Sermaye İşletmesinin Kuruluşu</a:t>
            </a:r>
          </a:p>
          <a:p>
            <a:pPr marL="285750" indent="-285750" algn="just">
              <a:lnSpc>
                <a:spcPct val="150000"/>
              </a:lnSpc>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Marmara Üniversitesi Döner Sermaye İşletmesi; 8 Temmuz 1999 tarih ve 23749 sayılı Resmi Gazetede yayımlanarak yürürlüğe giren “Marmara Üniversitesi Döner Sermaye İşletme Yönetmeliği” ile kurulmuş olup, bu yönetmeliğin yayımlanması ile daha önce Üniversitemiz birimlerine ait 20 adet döner sermaye işletmesi yönetmeliği yürürlükten kalkmıştır. 18 Haziran 2020 tarih ve 31159 sayılı Resmî Gazetede yayımlanarak yürürlüğe giren “Yükseköğretim Kurumları Döner Sermaye İşletmelerinin Kurulmasına İlişkin Yönetmelik” gereğince 2020 yılında da Marmara Üniversitesi Döner Sermaye İşletmesi Yönetmeliği güncellenerek Üniversite senatosunda kabul edilmiş, 15.02.2021 tarih ve 31396 sayılı Resmî Gazetede yayımlanmıştır.</a:t>
            </a:r>
          </a:p>
          <a:p>
            <a:pPr algn="just">
              <a:lnSpc>
                <a:spcPct val="150000"/>
              </a:lnSpc>
            </a:pPr>
            <a:r>
              <a:rPr lang="tr-TR" sz="1600" b="1" dirty="0">
                <a:latin typeface="Times New Roman" panose="02020603050405020304" pitchFamily="18" charset="0"/>
                <a:cs typeface="Times New Roman" panose="02020603050405020304" pitchFamily="18" charset="0"/>
              </a:rPr>
              <a:t>Kuruluş Amacı </a:t>
            </a:r>
          </a:p>
          <a:p>
            <a:pPr algn="just">
              <a:lnSpc>
                <a:spcPct val="150000"/>
              </a:lnSpc>
            </a:pPr>
            <a:r>
              <a:rPr lang="tr-TR" sz="1600" dirty="0">
                <a:latin typeface="Times New Roman" panose="02020603050405020304" pitchFamily="18" charset="0"/>
                <a:cs typeface="Times New Roman" panose="02020603050405020304" pitchFamily="18" charset="0"/>
              </a:rPr>
              <a:t>Eğitim- Öğretim ve temel hizmetleri aksatmamak kaydıyla;</a:t>
            </a:r>
          </a:p>
          <a:p>
            <a:pPr marL="285750" indent="-285750" algn="just">
              <a:lnSpc>
                <a:spcPct val="150000"/>
              </a:lnSpc>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Üniversitenin atıl kapasitesinin (beşeri ve fiziki) değerlendirilerek, öğretim elemanlarının katkısıyla üretilen mal ve hizmetleri piyasaya sunarak bilimsel ve teknolojik bilgi üretimini toplumsal faydaya dönüştürmek,</a:t>
            </a:r>
          </a:p>
          <a:p>
            <a:pPr marL="285750" indent="-285750" algn="just">
              <a:lnSpc>
                <a:spcPct val="150000"/>
              </a:lnSpc>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 Eğitim, araştırma ve uygulama faaliyetlerini desteklemek,</a:t>
            </a:r>
          </a:p>
          <a:p>
            <a:pPr marL="285750" indent="-285750" algn="just">
              <a:lnSpc>
                <a:spcPct val="150000"/>
              </a:lnSpc>
              <a:buFont typeface="Arial" panose="020B0604020202020204" pitchFamily="34" charset="0"/>
              <a:buChar char="•"/>
            </a:pPr>
            <a:r>
              <a:rPr lang="tr-TR" sz="1600" dirty="0">
                <a:solidFill>
                  <a:prstClr val="black"/>
                </a:solidFill>
                <a:latin typeface="Times New Roman" panose="02020603050405020304" pitchFamily="18" charset="0"/>
                <a:cs typeface="Times New Roman" panose="02020603050405020304" pitchFamily="18" charset="0"/>
              </a:rPr>
              <a:t>Kamu, özel sektör veya gerçek ve tüzel kişiler tarafından talep edilecek konularda bilimsel görüş, proje, ar-ge, ölçme değerlendirme, tahlil-analiz, 58/k (üniversite-sanayi işbirliği), yüz yüze ve/veya uzaktan eğitim altyapısı kullanılarak eğitim programları, kurs, sınav vb. sunulan hizmetler sayesinde Üniversitenin bilinirliğini sağlamak ve sektörle olan bağını güçlendirmek.  </a:t>
            </a:r>
          </a:p>
          <a:p>
            <a:pPr marL="285750" indent="-285750" algn="just">
              <a:lnSpc>
                <a:spcPct val="150000"/>
              </a:lnSpc>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Devlete ek gelir sağlamak.</a:t>
            </a:r>
            <a:endParaRPr lang="tr-TR" sz="1600" dirty="0">
              <a:solidFill>
                <a:prstClr val="black"/>
              </a:solidFill>
              <a:latin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Elde edilen gelirlerle Üniversitenin hedeflerine ulaşmasına yardımcı olmak ve özel bütçeye bağımlılığını azaltmak.</a:t>
            </a:r>
          </a:p>
        </p:txBody>
      </p:sp>
    </p:spTree>
    <p:extLst>
      <p:ext uri="{BB962C8B-B14F-4D97-AF65-F5344CB8AC3E}">
        <p14:creationId xmlns:p14="http://schemas.microsoft.com/office/powerpoint/2010/main" val="1922699795"/>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文本占位符 24"/>
          <p:cNvSpPr>
            <a:spLocks noGrp="1"/>
          </p:cNvSpPr>
          <p:nvPr>
            <p:ph type="body" sz="quarter" idx="13"/>
          </p:nvPr>
        </p:nvSpPr>
        <p:spPr/>
        <p:txBody>
          <a:bodyPr/>
          <a:lstStyle/>
          <a:p>
            <a:r>
              <a:rPr lang="tr-TR" altLang="zh-CN" dirty="0">
                <a:latin typeface="+mn-lt"/>
                <a:ea typeface="+mn-ea"/>
                <a:cs typeface="+mn-ea"/>
                <a:sym typeface="+mn-lt"/>
              </a:rPr>
              <a:t>Genel Tanımlar ve Bilgiler-2</a:t>
            </a:r>
          </a:p>
        </p:txBody>
      </p:sp>
      <p:sp>
        <p:nvSpPr>
          <p:cNvPr id="4" name="Slide Number Placeholder 3"/>
          <p:cNvSpPr>
            <a:spLocks noGrp="1"/>
          </p:cNvSpPr>
          <p:nvPr>
            <p:ph type="sldNum" sz="quarter" idx="12"/>
          </p:nvPr>
        </p:nvSpPr>
        <p:spPr/>
        <p:txBody>
          <a:bodyPr/>
          <a:lstStyle/>
          <a:p>
            <a:pPr lvl="0"/>
            <a:r>
              <a:rPr lang="tr-TR" sz="1200" b="1" noProof="0" dirty="0">
                <a:latin typeface="+mn-lt"/>
                <a:cs typeface="+mn-ea"/>
                <a:sym typeface="+mn-lt"/>
              </a:rPr>
              <a:t>2</a:t>
            </a:r>
            <a:endParaRPr lang="en-US" sz="1200" b="1" noProof="0" dirty="0">
              <a:latin typeface="+mn-lt"/>
              <a:cs typeface="+mn-ea"/>
              <a:sym typeface="+mn-lt"/>
            </a:endParaRPr>
          </a:p>
        </p:txBody>
      </p:sp>
      <p:grpSp>
        <p:nvGrpSpPr>
          <p:cNvPr id="57" name="Group 8"/>
          <p:cNvGrpSpPr>
            <a:grpSpLocks noChangeAspect="1"/>
          </p:cNvGrpSpPr>
          <p:nvPr/>
        </p:nvGrpSpPr>
        <p:grpSpPr bwMode="auto">
          <a:xfrm>
            <a:off x="3898374" y="1644650"/>
            <a:ext cx="1927225" cy="2284413"/>
            <a:chOff x="2456" y="1036"/>
            <a:chExt cx="1214" cy="1439"/>
          </a:xfrm>
        </p:grpSpPr>
        <p:sp>
          <p:nvSpPr>
            <p:cNvPr id="58" name="AutoShape 7"/>
            <p:cNvSpPr>
              <a:spLocks noChangeAspect="1" noChangeArrowheads="1" noTextEdit="1"/>
            </p:cNvSpPr>
            <p:nvPr/>
          </p:nvSpPr>
          <p:spPr bwMode="auto">
            <a:xfrm>
              <a:off x="2456" y="1036"/>
              <a:ext cx="1214" cy="1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59" name="Rectangle 9"/>
            <p:cNvSpPr>
              <a:spLocks noChangeArrowheads="1"/>
            </p:cNvSpPr>
            <p:nvPr/>
          </p:nvSpPr>
          <p:spPr bwMode="auto">
            <a:xfrm>
              <a:off x="2871" y="1350"/>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800" b="0" i="0" u="none" strike="noStrike" cap="none" normalizeH="0" baseline="0" dirty="0">
                <a:ln>
                  <a:noFill/>
                </a:ln>
                <a:effectLst/>
                <a:latin typeface="+mn-lt"/>
                <a:cs typeface="+mn-ea"/>
                <a:sym typeface="+mn-lt"/>
              </a:endParaRPr>
            </a:p>
          </p:txBody>
        </p:sp>
      </p:grpSp>
      <p:sp>
        <p:nvSpPr>
          <p:cNvPr id="13" name="Metin kutusu 12">
            <a:extLst>
              <a:ext uri="{FF2B5EF4-FFF2-40B4-BE49-F238E27FC236}">
                <a16:creationId xmlns:a16="http://schemas.microsoft.com/office/drawing/2014/main" id="{FB8EED55-FD05-F684-CC1B-D4CBFB6302CD}"/>
              </a:ext>
            </a:extLst>
          </p:cNvPr>
          <p:cNvSpPr txBox="1"/>
          <p:nvPr/>
        </p:nvSpPr>
        <p:spPr>
          <a:xfrm>
            <a:off x="149180" y="942638"/>
            <a:ext cx="11890420" cy="1525418"/>
          </a:xfrm>
          <a:prstGeom prst="rect">
            <a:avLst/>
          </a:prstGeom>
          <a:noFill/>
        </p:spPr>
        <p:txBody>
          <a:bodyPr wrap="square">
            <a:spAutoFit/>
          </a:bodyPr>
          <a:lstStyle/>
          <a:p>
            <a:pPr algn="just">
              <a:lnSpc>
                <a:spcPct val="150000"/>
              </a:lnSpc>
            </a:pPr>
            <a:r>
              <a:rPr lang="tr-TR" sz="1600" b="1" dirty="0">
                <a:latin typeface="Times New Roman" panose="02020603050405020304" pitchFamily="18" charset="0"/>
                <a:cs typeface="Times New Roman" panose="02020603050405020304" pitchFamily="18" charset="0"/>
              </a:rPr>
              <a:t>Avantajları</a:t>
            </a:r>
          </a:p>
          <a:p>
            <a:pPr marL="285750" indent="-285750" algn="just">
              <a:lnSpc>
                <a:spcPct val="150000"/>
              </a:lnSpc>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Daha fazla mali ve idari özerklik sağlamak.</a:t>
            </a:r>
          </a:p>
          <a:p>
            <a:pPr marL="285750" indent="-285750" algn="just">
              <a:lnSpc>
                <a:spcPct val="150000"/>
              </a:lnSpc>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Giderlerde serbestlik sağlamak.</a:t>
            </a:r>
          </a:p>
          <a:p>
            <a:pPr marL="285750" indent="-285750" algn="just">
              <a:lnSpc>
                <a:spcPct val="150000"/>
              </a:lnSpc>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Özel imkanlar ve ayrıcalıklar sağlamak.</a:t>
            </a:r>
          </a:p>
        </p:txBody>
      </p:sp>
    </p:spTree>
    <p:extLst>
      <p:ext uri="{BB962C8B-B14F-4D97-AF65-F5344CB8AC3E}">
        <p14:creationId xmlns:p14="http://schemas.microsoft.com/office/powerpoint/2010/main" val="2775855110"/>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文本占位符 24"/>
          <p:cNvSpPr>
            <a:spLocks noGrp="1"/>
          </p:cNvSpPr>
          <p:nvPr>
            <p:ph type="body" sz="quarter" idx="13"/>
          </p:nvPr>
        </p:nvSpPr>
        <p:spPr>
          <a:xfrm>
            <a:off x="289358" y="134937"/>
            <a:ext cx="5473880" cy="389083"/>
          </a:xfrm>
        </p:spPr>
        <p:txBody>
          <a:bodyPr/>
          <a:lstStyle/>
          <a:p>
            <a:r>
              <a:rPr lang="tr-TR" altLang="zh-CN" dirty="0">
                <a:latin typeface="+mn-lt"/>
                <a:ea typeface="+mn-ea"/>
                <a:cs typeface="+mn-ea"/>
                <a:sym typeface="+mn-lt"/>
              </a:rPr>
              <a:t>Döner Sermayeli Birimlerin Gelir-Gider Kalemleri</a:t>
            </a:r>
          </a:p>
        </p:txBody>
      </p:sp>
      <p:sp>
        <p:nvSpPr>
          <p:cNvPr id="4" name="Slide Number Placeholder 3"/>
          <p:cNvSpPr>
            <a:spLocks noGrp="1"/>
          </p:cNvSpPr>
          <p:nvPr>
            <p:ph type="sldNum" sz="quarter" idx="12"/>
          </p:nvPr>
        </p:nvSpPr>
        <p:spPr/>
        <p:txBody>
          <a:bodyPr/>
          <a:lstStyle/>
          <a:p>
            <a:pPr lvl="0"/>
            <a:r>
              <a:rPr lang="tr-TR" sz="1200" b="1" noProof="0" dirty="0">
                <a:latin typeface="+mn-lt"/>
                <a:cs typeface="+mn-ea"/>
                <a:sym typeface="+mn-lt"/>
              </a:rPr>
              <a:t>3</a:t>
            </a:r>
            <a:endParaRPr lang="en-US" sz="1200" b="1" noProof="0" dirty="0">
              <a:latin typeface="+mn-lt"/>
              <a:cs typeface="+mn-ea"/>
              <a:sym typeface="+mn-lt"/>
            </a:endParaRPr>
          </a:p>
        </p:txBody>
      </p:sp>
      <p:grpSp>
        <p:nvGrpSpPr>
          <p:cNvPr id="57" name="Group 8"/>
          <p:cNvGrpSpPr>
            <a:grpSpLocks noChangeAspect="1"/>
          </p:cNvGrpSpPr>
          <p:nvPr/>
        </p:nvGrpSpPr>
        <p:grpSpPr bwMode="auto">
          <a:xfrm>
            <a:off x="3898374" y="1644650"/>
            <a:ext cx="1927225" cy="2284413"/>
            <a:chOff x="2456" y="1036"/>
            <a:chExt cx="1214" cy="1439"/>
          </a:xfrm>
        </p:grpSpPr>
        <p:sp>
          <p:nvSpPr>
            <p:cNvPr id="58" name="AutoShape 7"/>
            <p:cNvSpPr>
              <a:spLocks noChangeAspect="1" noChangeArrowheads="1" noTextEdit="1"/>
            </p:cNvSpPr>
            <p:nvPr/>
          </p:nvSpPr>
          <p:spPr bwMode="auto">
            <a:xfrm>
              <a:off x="2456" y="1036"/>
              <a:ext cx="1214" cy="1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59" name="Rectangle 9"/>
            <p:cNvSpPr>
              <a:spLocks noChangeArrowheads="1"/>
            </p:cNvSpPr>
            <p:nvPr/>
          </p:nvSpPr>
          <p:spPr bwMode="auto">
            <a:xfrm>
              <a:off x="2871" y="1350"/>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800" b="0" i="0" u="none" strike="noStrike" cap="none" normalizeH="0" baseline="0" dirty="0">
                <a:ln>
                  <a:noFill/>
                </a:ln>
                <a:effectLst/>
                <a:latin typeface="+mn-lt"/>
                <a:cs typeface="+mn-ea"/>
                <a:sym typeface="+mn-lt"/>
              </a:endParaRPr>
            </a:p>
          </p:txBody>
        </p:sp>
      </p:grpSp>
      <p:graphicFrame>
        <p:nvGraphicFramePr>
          <p:cNvPr id="14" name="Tablo 13">
            <a:extLst>
              <a:ext uri="{FF2B5EF4-FFF2-40B4-BE49-F238E27FC236}">
                <a16:creationId xmlns:a16="http://schemas.microsoft.com/office/drawing/2014/main" id="{C03168F6-2AD6-CC5F-9B3D-2B71D6AE64DF}"/>
              </a:ext>
            </a:extLst>
          </p:cNvPr>
          <p:cNvGraphicFramePr>
            <a:graphicFrameLocks noGrp="1"/>
          </p:cNvGraphicFramePr>
          <p:nvPr>
            <p:extLst>
              <p:ext uri="{D42A27DB-BD31-4B8C-83A1-F6EECF244321}">
                <p14:modId xmlns:p14="http://schemas.microsoft.com/office/powerpoint/2010/main" val="2759983685"/>
              </p:ext>
            </p:extLst>
          </p:nvPr>
        </p:nvGraphicFramePr>
        <p:xfrm>
          <a:off x="0" y="524020"/>
          <a:ext cx="12191999" cy="6333982"/>
        </p:xfrm>
        <a:graphic>
          <a:graphicData uri="http://schemas.openxmlformats.org/drawingml/2006/table">
            <a:tbl>
              <a:tblPr firstRow="1" bandRow="1">
                <a:tableStyleId>{5940675A-B579-460E-94D1-54222C63F5DA}</a:tableStyleId>
              </a:tblPr>
              <a:tblGrid>
                <a:gridCol w="1572188">
                  <a:extLst>
                    <a:ext uri="{9D8B030D-6E8A-4147-A177-3AD203B41FA5}">
                      <a16:colId xmlns:a16="http://schemas.microsoft.com/office/drawing/2014/main" val="1005531579"/>
                    </a:ext>
                  </a:extLst>
                </a:gridCol>
                <a:gridCol w="1808707">
                  <a:extLst>
                    <a:ext uri="{9D8B030D-6E8A-4147-A177-3AD203B41FA5}">
                      <a16:colId xmlns:a16="http://schemas.microsoft.com/office/drawing/2014/main" val="2315590806"/>
                    </a:ext>
                  </a:extLst>
                </a:gridCol>
                <a:gridCol w="2472178">
                  <a:extLst>
                    <a:ext uri="{9D8B030D-6E8A-4147-A177-3AD203B41FA5}">
                      <a16:colId xmlns:a16="http://schemas.microsoft.com/office/drawing/2014/main" val="3546880087"/>
                    </a:ext>
                  </a:extLst>
                </a:gridCol>
                <a:gridCol w="2332724">
                  <a:extLst>
                    <a:ext uri="{9D8B030D-6E8A-4147-A177-3AD203B41FA5}">
                      <a16:colId xmlns:a16="http://schemas.microsoft.com/office/drawing/2014/main" val="776490826"/>
                    </a:ext>
                  </a:extLst>
                </a:gridCol>
                <a:gridCol w="1622767">
                  <a:extLst>
                    <a:ext uri="{9D8B030D-6E8A-4147-A177-3AD203B41FA5}">
                      <a16:colId xmlns:a16="http://schemas.microsoft.com/office/drawing/2014/main" val="3861247484"/>
                    </a:ext>
                  </a:extLst>
                </a:gridCol>
                <a:gridCol w="2383435">
                  <a:extLst>
                    <a:ext uri="{9D8B030D-6E8A-4147-A177-3AD203B41FA5}">
                      <a16:colId xmlns:a16="http://schemas.microsoft.com/office/drawing/2014/main" val="2037607348"/>
                    </a:ext>
                  </a:extLst>
                </a:gridCol>
              </a:tblGrid>
              <a:tr h="233560">
                <a:tc>
                  <a:txBody>
                    <a:bodyPr/>
                    <a:lstStyle/>
                    <a:p>
                      <a:pPr algn="l" rtl="0" fontAlgn="ctr"/>
                      <a:r>
                        <a:rPr lang="tr-TR" sz="1400" b="1" u="none" strike="noStrike" dirty="0">
                          <a:effectLst/>
                          <a:latin typeface="Times New Roman" panose="02020603050405020304" pitchFamily="18" charset="0"/>
                          <a:cs typeface="Times New Roman" panose="02020603050405020304" pitchFamily="18" charset="0"/>
                        </a:rPr>
                        <a:t>Birim Adı </a:t>
                      </a:r>
                      <a:endParaRPr lang="tr-TR"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400" b="1" u="none" strike="noStrike" dirty="0">
                          <a:effectLst/>
                          <a:latin typeface="Times New Roman" panose="02020603050405020304" pitchFamily="18" charset="0"/>
                          <a:cs typeface="Times New Roman" panose="02020603050405020304" pitchFamily="18" charset="0"/>
                        </a:rPr>
                        <a:t>Gelir Türü</a:t>
                      </a:r>
                      <a:endParaRPr lang="tr-TR"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400" b="1" u="none" strike="noStrike" dirty="0">
                          <a:effectLst/>
                          <a:latin typeface="Times New Roman" panose="02020603050405020304" pitchFamily="18" charset="0"/>
                          <a:cs typeface="Times New Roman" panose="02020603050405020304" pitchFamily="18" charset="0"/>
                        </a:rPr>
                        <a:t>Gider Türü</a:t>
                      </a:r>
                      <a:endParaRPr lang="tr-TR"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400" b="1" u="none" strike="noStrike" dirty="0">
                          <a:effectLst/>
                          <a:latin typeface="Times New Roman" panose="02020603050405020304" pitchFamily="18" charset="0"/>
                          <a:cs typeface="Times New Roman" panose="02020603050405020304" pitchFamily="18" charset="0"/>
                        </a:rPr>
                        <a:t>Birim Adı </a:t>
                      </a:r>
                      <a:endParaRPr lang="tr-TR"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400" b="1" u="none" strike="noStrike" dirty="0">
                          <a:effectLst/>
                          <a:latin typeface="Times New Roman" panose="02020603050405020304" pitchFamily="18" charset="0"/>
                          <a:cs typeface="Times New Roman" panose="02020603050405020304" pitchFamily="18" charset="0"/>
                        </a:rPr>
                        <a:t>Gelir Türü</a:t>
                      </a:r>
                      <a:endParaRPr lang="tr-TR"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400" b="1" u="none" strike="noStrike" dirty="0">
                          <a:effectLst/>
                          <a:latin typeface="Times New Roman" panose="02020603050405020304" pitchFamily="18" charset="0"/>
                          <a:cs typeface="Times New Roman" panose="02020603050405020304" pitchFamily="18" charset="0"/>
                        </a:rPr>
                        <a:t>Gider Türü</a:t>
                      </a:r>
                      <a:endParaRPr lang="tr-TR" sz="14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extLst>
                  <a:ext uri="{0D108BD9-81ED-4DB2-BD59-A6C34878D82A}">
                    <a16:rowId xmlns:a16="http://schemas.microsoft.com/office/drawing/2014/main" val="1853210961"/>
                  </a:ext>
                </a:extLst>
              </a:tr>
              <a:tr h="582717">
                <a:tc>
                  <a:txBody>
                    <a:bodyPr/>
                    <a:lstStyle/>
                    <a:p>
                      <a:pPr algn="l" rtl="0" fontAlgn="ctr"/>
                      <a:r>
                        <a:rPr lang="tr-TR" sz="1200" u="none" strike="noStrike" dirty="0">
                          <a:effectLst/>
                          <a:latin typeface="Times New Roman" panose="02020603050405020304" pitchFamily="18" charset="0"/>
                          <a:cs typeface="Times New Roman" panose="02020603050405020304" pitchFamily="18" charset="0"/>
                        </a:rPr>
                        <a:t>Sürekli Eğitim </a:t>
                      </a:r>
                      <a:r>
                        <a:rPr lang="tr-TR" sz="1200" u="none" strike="noStrike" dirty="0" err="1">
                          <a:effectLst/>
                          <a:latin typeface="Times New Roman" panose="02020603050405020304" pitchFamily="18" charset="0"/>
                          <a:cs typeface="Times New Roman" panose="02020603050405020304" pitchFamily="18" charset="0"/>
                        </a:rPr>
                        <a:t>Mrk</a:t>
                      </a:r>
                      <a:r>
                        <a:rPr lang="tr-TR" sz="1200" u="none" strike="noStrike" dirty="0">
                          <a:effectLst/>
                          <a:latin typeface="Times New Roman" panose="02020603050405020304" pitchFamily="18" charset="0"/>
                          <a:cs typeface="Times New Roman" panose="02020603050405020304" pitchFamily="18" charset="0"/>
                        </a:rPr>
                        <a:t>. (MÜSEM)</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200" u="none" strike="noStrike" dirty="0">
                          <a:effectLst/>
                          <a:latin typeface="Times New Roman" panose="02020603050405020304" pitchFamily="18" charset="0"/>
                          <a:cs typeface="Times New Roman" panose="02020603050405020304" pitchFamily="18" charset="0"/>
                        </a:rPr>
                        <a:t>Eğitim, Kurs, Sınav</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200" u="none" strike="noStrike" dirty="0">
                          <a:effectLst/>
                          <a:latin typeface="Times New Roman" panose="02020603050405020304" pitchFamily="18" charset="0"/>
                          <a:cs typeface="Times New Roman" panose="02020603050405020304" pitchFamily="18" charset="0"/>
                        </a:rPr>
                        <a:t>Personel, Mal ve Hizmet Alımı, Sermaye Gideri, Ek Çalışma Karşılığı, Ek Ödeme</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200" u="none" strike="noStrike" dirty="0">
                          <a:effectLst/>
                          <a:latin typeface="Times New Roman" panose="02020603050405020304" pitchFamily="18" charset="0"/>
                          <a:cs typeface="Times New Roman" panose="02020603050405020304" pitchFamily="18" charset="0"/>
                        </a:rPr>
                        <a:t>Siyasal Bilgiler Fakültesi</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200" u="none" strike="noStrike" dirty="0">
                          <a:effectLst/>
                          <a:latin typeface="Times New Roman" panose="02020603050405020304" pitchFamily="18" charset="0"/>
                          <a:cs typeface="Times New Roman" panose="02020603050405020304" pitchFamily="18" charset="0"/>
                        </a:rPr>
                        <a:t>Danışmanlık</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200" u="none" strike="noStrike" dirty="0">
                          <a:effectLst/>
                          <a:latin typeface="Times New Roman" panose="02020603050405020304" pitchFamily="18" charset="0"/>
                          <a:cs typeface="Times New Roman" panose="02020603050405020304" pitchFamily="18" charset="0"/>
                        </a:rPr>
                        <a:t>Mal ve Hizmet Alımı, Sermaye Gideri, Ek Ödeme</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extLst>
                  <a:ext uri="{0D108BD9-81ED-4DB2-BD59-A6C34878D82A}">
                    <a16:rowId xmlns:a16="http://schemas.microsoft.com/office/drawing/2014/main" val="2116630614"/>
                  </a:ext>
                </a:extLst>
              </a:tr>
              <a:tr h="397854">
                <a:tc>
                  <a:txBody>
                    <a:bodyPr/>
                    <a:lstStyle/>
                    <a:p>
                      <a:pPr algn="l" rtl="0" fontAlgn="ctr"/>
                      <a:r>
                        <a:rPr lang="tr-TR" sz="1200" u="none" strike="noStrike" dirty="0">
                          <a:effectLst/>
                          <a:latin typeface="Times New Roman" panose="02020603050405020304" pitchFamily="18" charset="0"/>
                          <a:cs typeface="Times New Roman" panose="02020603050405020304" pitchFamily="18" charset="0"/>
                        </a:rPr>
                        <a:t>Sanayi İşbirliği Uygulama ve </a:t>
                      </a:r>
                      <a:r>
                        <a:rPr lang="tr-TR" sz="1200" u="none" strike="noStrike" dirty="0" err="1">
                          <a:effectLst/>
                          <a:latin typeface="Times New Roman" panose="02020603050405020304" pitchFamily="18" charset="0"/>
                          <a:cs typeface="Times New Roman" panose="02020603050405020304" pitchFamily="18" charset="0"/>
                        </a:rPr>
                        <a:t>Araş.Mrk</a:t>
                      </a:r>
                      <a:r>
                        <a:rPr lang="tr-TR" sz="1200" u="none" strike="noStrike" dirty="0">
                          <a:effectLst/>
                          <a:latin typeface="Times New Roman" panose="02020603050405020304" pitchFamily="18" charset="0"/>
                          <a:cs typeface="Times New Roman" panose="02020603050405020304" pitchFamily="18" charset="0"/>
                        </a:rPr>
                        <a:t>.</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200" u="none" strike="noStrike" dirty="0">
                          <a:effectLst/>
                          <a:latin typeface="Times New Roman" panose="02020603050405020304" pitchFamily="18" charset="0"/>
                          <a:cs typeface="Times New Roman" panose="02020603050405020304" pitchFamily="18" charset="0"/>
                        </a:rPr>
                        <a:t>Üniversite-Sanayi İşbirliği (58/k)</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200" u="none" strike="noStrike" dirty="0">
                          <a:effectLst/>
                          <a:latin typeface="Times New Roman" panose="02020603050405020304" pitchFamily="18" charset="0"/>
                          <a:cs typeface="Times New Roman" panose="02020603050405020304" pitchFamily="18" charset="0"/>
                        </a:rPr>
                        <a:t>Mal ve Hizmet Alımı, Sermaye Gideri, Ek Ödeme</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200" u="none" strike="noStrike">
                          <a:effectLst/>
                          <a:latin typeface="Times New Roman" panose="02020603050405020304" pitchFamily="18" charset="0"/>
                          <a:cs typeface="Times New Roman" panose="02020603050405020304" pitchFamily="18" charset="0"/>
                        </a:rPr>
                        <a:t>Hukuk Fakültesi</a:t>
                      </a:r>
                      <a:endParaRPr lang="tr-TR" sz="1200" b="0" i="0" u="none" strike="noStrike">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200" u="none" strike="noStrike">
                          <a:effectLst/>
                          <a:latin typeface="Times New Roman" panose="02020603050405020304" pitchFamily="18" charset="0"/>
                          <a:cs typeface="Times New Roman" panose="02020603050405020304" pitchFamily="18" charset="0"/>
                        </a:rPr>
                        <a:t>Danışmanlık</a:t>
                      </a:r>
                      <a:endParaRPr lang="tr-TR" sz="1200" b="0" i="0" u="none" strike="noStrike">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200" u="none" strike="noStrike" dirty="0">
                          <a:effectLst/>
                          <a:latin typeface="Times New Roman" panose="02020603050405020304" pitchFamily="18" charset="0"/>
                          <a:cs typeface="Times New Roman" panose="02020603050405020304" pitchFamily="18" charset="0"/>
                        </a:rPr>
                        <a:t>Mal ve Hizmet Alımı, Sermaye Gideri, Ek Ödeme</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extLst>
                  <a:ext uri="{0D108BD9-81ED-4DB2-BD59-A6C34878D82A}">
                    <a16:rowId xmlns:a16="http://schemas.microsoft.com/office/drawing/2014/main" val="1224619772"/>
                  </a:ext>
                </a:extLst>
              </a:tr>
              <a:tr h="390680">
                <a:tc>
                  <a:txBody>
                    <a:bodyPr/>
                    <a:lstStyle/>
                    <a:p>
                      <a:pPr algn="l" rtl="0" fontAlgn="ctr"/>
                      <a:r>
                        <a:rPr lang="tr-TR" sz="1200" u="none" strike="noStrike" dirty="0">
                          <a:effectLst/>
                          <a:latin typeface="Times New Roman" panose="02020603050405020304" pitchFamily="18" charset="0"/>
                          <a:cs typeface="Times New Roman" panose="02020603050405020304" pitchFamily="18" charset="0"/>
                        </a:rPr>
                        <a:t>Eczacılık Fakültesi</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200" u="none" strike="noStrike" dirty="0">
                          <a:effectLst/>
                          <a:latin typeface="Times New Roman" panose="02020603050405020304" pitchFamily="18" charset="0"/>
                          <a:cs typeface="Times New Roman" panose="02020603050405020304" pitchFamily="18" charset="0"/>
                        </a:rPr>
                        <a:t>Danışmanlık, Tahlil-Analiz</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200" u="none" strike="noStrike" dirty="0">
                          <a:effectLst/>
                          <a:latin typeface="Times New Roman" panose="02020603050405020304" pitchFamily="18" charset="0"/>
                          <a:cs typeface="Times New Roman" panose="02020603050405020304" pitchFamily="18" charset="0"/>
                        </a:rPr>
                        <a:t>Mal ve Hizmet Alımı, Sermaye Gideri, Ek Ödeme</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200" u="none" strike="noStrike" dirty="0">
                          <a:effectLst/>
                          <a:latin typeface="Times New Roman" panose="02020603050405020304" pitchFamily="18" charset="0"/>
                          <a:cs typeface="Times New Roman" panose="02020603050405020304" pitchFamily="18" charset="0"/>
                        </a:rPr>
                        <a:t>Atatürk Eğitim Fakültesi</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200" u="none" strike="noStrike">
                          <a:effectLst/>
                          <a:latin typeface="Times New Roman" panose="02020603050405020304" pitchFamily="18" charset="0"/>
                          <a:cs typeface="Times New Roman" panose="02020603050405020304" pitchFamily="18" charset="0"/>
                        </a:rPr>
                        <a:t>Danışmanlık</a:t>
                      </a:r>
                      <a:endParaRPr lang="tr-TR" sz="1200" b="0" i="0" u="none" strike="noStrike">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200" u="none" strike="noStrike" dirty="0">
                          <a:effectLst/>
                          <a:latin typeface="Times New Roman" panose="02020603050405020304" pitchFamily="18" charset="0"/>
                          <a:cs typeface="Times New Roman" panose="02020603050405020304" pitchFamily="18" charset="0"/>
                        </a:rPr>
                        <a:t>Personel, Mal ve Hizmet Alımı, Sermaye Gideri, Ek Ödeme</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extLst>
                  <a:ext uri="{0D108BD9-81ED-4DB2-BD59-A6C34878D82A}">
                    <a16:rowId xmlns:a16="http://schemas.microsoft.com/office/drawing/2014/main" val="2045437380"/>
                  </a:ext>
                </a:extLst>
              </a:tr>
              <a:tr h="390680">
                <a:tc>
                  <a:txBody>
                    <a:bodyPr/>
                    <a:lstStyle/>
                    <a:p>
                      <a:pPr algn="l" rtl="0" fontAlgn="ctr"/>
                      <a:r>
                        <a:rPr lang="tr-TR" sz="1200" u="none" strike="noStrike" dirty="0">
                          <a:effectLst/>
                          <a:latin typeface="Times New Roman" panose="02020603050405020304" pitchFamily="18" charset="0"/>
                          <a:cs typeface="Times New Roman" panose="02020603050405020304" pitchFamily="18" charset="0"/>
                        </a:rPr>
                        <a:t>Fen Fakültesi</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200" u="none" strike="noStrike" dirty="0">
                          <a:effectLst/>
                          <a:latin typeface="Times New Roman" panose="02020603050405020304" pitchFamily="18" charset="0"/>
                          <a:cs typeface="Times New Roman" panose="02020603050405020304" pitchFamily="18" charset="0"/>
                        </a:rPr>
                        <a:t>Danışmanlık, Tahlil-Analiz</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200" u="none" strike="noStrike" dirty="0">
                          <a:effectLst/>
                          <a:latin typeface="Times New Roman" panose="02020603050405020304" pitchFamily="18" charset="0"/>
                          <a:cs typeface="Times New Roman" panose="02020603050405020304" pitchFamily="18" charset="0"/>
                        </a:rPr>
                        <a:t>Mal ve Hizmet Alımı, Sermaye Gideri, Ek Ödeme</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200" u="none" strike="noStrike" dirty="0">
                          <a:effectLst/>
                          <a:latin typeface="Times New Roman" panose="02020603050405020304" pitchFamily="18" charset="0"/>
                          <a:cs typeface="Times New Roman" panose="02020603050405020304" pitchFamily="18" charset="0"/>
                        </a:rPr>
                        <a:t>Tıp Fakültesi</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200" u="none" strike="noStrike">
                          <a:effectLst/>
                          <a:latin typeface="Times New Roman" panose="02020603050405020304" pitchFamily="18" charset="0"/>
                          <a:cs typeface="Times New Roman" panose="02020603050405020304" pitchFamily="18" charset="0"/>
                        </a:rPr>
                        <a:t>Danışmanlık</a:t>
                      </a:r>
                      <a:endParaRPr lang="tr-TR" sz="1200" b="0" i="0" u="none" strike="noStrike">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200" u="none" strike="noStrike" dirty="0">
                          <a:effectLst/>
                          <a:latin typeface="Times New Roman" panose="02020603050405020304" pitchFamily="18" charset="0"/>
                          <a:cs typeface="Times New Roman" panose="02020603050405020304" pitchFamily="18" charset="0"/>
                        </a:rPr>
                        <a:t>Personel, Mal ve Hizmet Alımı, Sermaye Gideri, Ek Ödeme</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extLst>
                  <a:ext uri="{0D108BD9-81ED-4DB2-BD59-A6C34878D82A}">
                    <a16:rowId xmlns:a16="http://schemas.microsoft.com/office/drawing/2014/main" val="4022787481"/>
                  </a:ext>
                </a:extLst>
              </a:tr>
              <a:tr h="390680">
                <a:tc>
                  <a:txBody>
                    <a:bodyPr/>
                    <a:lstStyle/>
                    <a:p>
                      <a:pPr algn="l" rtl="0" fontAlgn="ctr"/>
                      <a:r>
                        <a:rPr lang="tr-TR" sz="1200" u="none" strike="noStrike" dirty="0">
                          <a:effectLst/>
                          <a:latin typeface="Times New Roman" panose="02020603050405020304" pitchFamily="18" charset="0"/>
                          <a:cs typeface="Times New Roman" panose="02020603050405020304" pitchFamily="18" charset="0"/>
                        </a:rPr>
                        <a:t>Mühendislik Fakültesi</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200" u="none" strike="noStrike" dirty="0">
                          <a:effectLst/>
                          <a:latin typeface="Times New Roman" panose="02020603050405020304" pitchFamily="18" charset="0"/>
                          <a:cs typeface="Times New Roman" panose="02020603050405020304" pitchFamily="18" charset="0"/>
                        </a:rPr>
                        <a:t>Danışmanlık, Tahlil-Analiz</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200" u="none" strike="noStrike" dirty="0">
                          <a:effectLst/>
                          <a:latin typeface="Times New Roman" panose="02020603050405020304" pitchFamily="18" charset="0"/>
                          <a:cs typeface="Times New Roman" panose="02020603050405020304" pitchFamily="18" charset="0"/>
                        </a:rPr>
                        <a:t>Mal ve Hizmet Alımı, Sermaye Gideri, Ek Ödeme</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200" u="none" strike="noStrike" dirty="0">
                          <a:effectLst/>
                          <a:latin typeface="Times New Roman" panose="02020603050405020304" pitchFamily="18" charset="0"/>
                          <a:cs typeface="Times New Roman" panose="02020603050405020304" pitchFamily="18" charset="0"/>
                        </a:rPr>
                        <a:t>Mimarlık ve Tasarım Fakültesi</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200" u="none" strike="noStrike">
                          <a:effectLst/>
                          <a:latin typeface="Times New Roman" panose="02020603050405020304" pitchFamily="18" charset="0"/>
                          <a:cs typeface="Times New Roman" panose="02020603050405020304" pitchFamily="18" charset="0"/>
                        </a:rPr>
                        <a:t>Danışmanlık</a:t>
                      </a:r>
                      <a:endParaRPr lang="tr-TR" sz="1200" b="0" i="0" u="none" strike="noStrike">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200" u="none" strike="noStrike" dirty="0">
                          <a:effectLst/>
                          <a:latin typeface="Times New Roman" panose="02020603050405020304" pitchFamily="18" charset="0"/>
                          <a:cs typeface="Times New Roman" panose="02020603050405020304" pitchFamily="18" charset="0"/>
                        </a:rPr>
                        <a:t>Mal ve Hizmet Alımı, Sermaye Gideri, Ek Ödeme</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extLst>
                  <a:ext uri="{0D108BD9-81ED-4DB2-BD59-A6C34878D82A}">
                    <a16:rowId xmlns:a16="http://schemas.microsoft.com/office/drawing/2014/main" val="1561429028"/>
                  </a:ext>
                </a:extLst>
              </a:tr>
              <a:tr h="390680">
                <a:tc>
                  <a:txBody>
                    <a:bodyPr/>
                    <a:lstStyle/>
                    <a:p>
                      <a:pPr algn="l" rtl="0" fontAlgn="ctr"/>
                      <a:r>
                        <a:rPr lang="tr-TR" sz="1200" u="none" strike="noStrike" dirty="0">
                          <a:effectLst/>
                          <a:latin typeface="Times New Roman" panose="02020603050405020304" pitchFamily="18" charset="0"/>
                          <a:cs typeface="Times New Roman" panose="02020603050405020304" pitchFamily="18" charset="0"/>
                        </a:rPr>
                        <a:t>Teknoloji Fakültesi</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200" u="none" strike="noStrike" dirty="0">
                          <a:effectLst/>
                          <a:latin typeface="Times New Roman" panose="02020603050405020304" pitchFamily="18" charset="0"/>
                          <a:cs typeface="Times New Roman" panose="02020603050405020304" pitchFamily="18" charset="0"/>
                        </a:rPr>
                        <a:t>Danışmanlık, Tahlil-Analiz</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200" u="none" strike="noStrike" dirty="0">
                          <a:effectLst/>
                          <a:latin typeface="Times New Roman" panose="02020603050405020304" pitchFamily="18" charset="0"/>
                          <a:cs typeface="Times New Roman" panose="02020603050405020304" pitchFamily="18" charset="0"/>
                        </a:rPr>
                        <a:t>Mal ve Hizmet Alımı, Sermaye Gideri, Ek Ödeme</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200" u="none" strike="noStrike" dirty="0">
                          <a:effectLst/>
                          <a:latin typeface="Times New Roman" panose="02020603050405020304" pitchFamily="18" charset="0"/>
                          <a:cs typeface="Times New Roman" panose="02020603050405020304" pitchFamily="18" charset="0"/>
                        </a:rPr>
                        <a:t>Spor Bilimleri Fakültesi</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200" u="none" strike="noStrike">
                          <a:effectLst/>
                          <a:latin typeface="Times New Roman" panose="02020603050405020304" pitchFamily="18" charset="0"/>
                          <a:cs typeface="Times New Roman" panose="02020603050405020304" pitchFamily="18" charset="0"/>
                        </a:rPr>
                        <a:t>Danışmanlık</a:t>
                      </a:r>
                      <a:endParaRPr lang="tr-TR" sz="1200" b="0" i="0" u="none" strike="noStrike">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200" u="none" strike="noStrike" dirty="0">
                          <a:effectLst/>
                          <a:latin typeface="Times New Roman" panose="02020603050405020304" pitchFamily="18" charset="0"/>
                          <a:cs typeface="Times New Roman" panose="02020603050405020304" pitchFamily="18" charset="0"/>
                        </a:rPr>
                        <a:t>Mal ve Hizmet Alımı, Sermaye Gideri, Ek Ödeme</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extLst>
                  <a:ext uri="{0D108BD9-81ED-4DB2-BD59-A6C34878D82A}">
                    <a16:rowId xmlns:a16="http://schemas.microsoft.com/office/drawing/2014/main" val="4098835662"/>
                  </a:ext>
                </a:extLst>
              </a:tr>
              <a:tr h="390680">
                <a:tc>
                  <a:txBody>
                    <a:bodyPr/>
                    <a:lstStyle/>
                    <a:p>
                      <a:pPr algn="l" rtl="0" fontAlgn="ctr"/>
                      <a:r>
                        <a:rPr lang="tr-TR" sz="1200" u="none" strike="noStrike" dirty="0">
                          <a:effectLst/>
                          <a:latin typeface="Times New Roman" panose="02020603050405020304" pitchFamily="18" charset="0"/>
                          <a:cs typeface="Times New Roman" panose="02020603050405020304" pitchFamily="18" charset="0"/>
                        </a:rPr>
                        <a:t>Sağlık Bilimleri Fakültesi</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200" u="none" strike="noStrike" dirty="0">
                          <a:effectLst/>
                          <a:latin typeface="Times New Roman" panose="02020603050405020304" pitchFamily="18" charset="0"/>
                          <a:cs typeface="Times New Roman" panose="02020603050405020304" pitchFamily="18" charset="0"/>
                        </a:rPr>
                        <a:t>Danışmanlık</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200" u="none" strike="noStrike" dirty="0">
                          <a:effectLst/>
                          <a:latin typeface="Times New Roman" panose="02020603050405020304" pitchFamily="18" charset="0"/>
                          <a:cs typeface="Times New Roman" panose="02020603050405020304" pitchFamily="18" charset="0"/>
                        </a:rPr>
                        <a:t>Mal ve Hizmet Alımı, Sermaye Gideri, Ek Ödeme</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200" u="none" strike="noStrike" dirty="0">
                          <a:effectLst/>
                          <a:latin typeface="Times New Roman" panose="02020603050405020304" pitchFamily="18" charset="0"/>
                          <a:cs typeface="Times New Roman" panose="02020603050405020304" pitchFamily="18" charset="0"/>
                        </a:rPr>
                        <a:t>İslam Ekonomisi ve Finansı Enstitüsü</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200" u="none" strike="noStrike" dirty="0">
                          <a:effectLst/>
                          <a:latin typeface="Times New Roman" panose="02020603050405020304" pitchFamily="18" charset="0"/>
                          <a:cs typeface="Times New Roman" panose="02020603050405020304" pitchFamily="18" charset="0"/>
                        </a:rPr>
                        <a:t>Danışmanlık</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200" u="none" strike="noStrike">
                          <a:effectLst/>
                          <a:latin typeface="Times New Roman" panose="02020603050405020304" pitchFamily="18" charset="0"/>
                          <a:cs typeface="Times New Roman" panose="02020603050405020304" pitchFamily="18" charset="0"/>
                        </a:rPr>
                        <a:t>Mal ve Hizmet Alımı, Sermaye Gideri, Ek Ödeme</a:t>
                      </a:r>
                      <a:endParaRPr lang="tr-TR" sz="1200" b="0" i="0" u="none" strike="noStrike">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extLst>
                  <a:ext uri="{0D108BD9-81ED-4DB2-BD59-A6C34878D82A}">
                    <a16:rowId xmlns:a16="http://schemas.microsoft.com/office/drawing/2014/main" val="391254237"/>
                  </a:ext>
                </a:extLst>
              </a:tr>
              <a:tr h="411136">
                <a:tc>
                  <a:txBody>
                    <a:bodyPr/>
                    <a:lstStyle/>
                    <a:p>
                      <a:pPr algn="l" rtl="0" fontAlgn="ctr"/>
                      <a:r>
                        <a:rPr lang="tr-TR" sz="1200" u="none" strike="noStrike" dirty="0">
                          <a:effectLst/>
                          <a:latin typeface="Times New Roman" panose="02020603050405020304" pitchFamily="18" charset="0"/>
                          <a:cs typeface="Times New Roman" panose="02020603050405020304" pitchFamily="18" charset="0"/>
                        </a:rPr>
                        <a:t>İktisat Fakültesi</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200" u="none" strike="noStrike" dirty="0">
                          <a:effectLst/>
                          <a:latin typeface="Times New Roman" panose="02020603050405020304" pitchFamily="18" charset="0"/>
                          <a:cs typeface="Times New Roman" panose="02020603050405020304" pitchFamily="18" charset="0"/>
                        </a:rPr>
                        <a:t>Danışmanlık</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200" u="none" strike="noStrike" dirty="0">
                          <a:effectLst/>
                          <a:latin typeface="Times New Roman" panose="02020603050405020304" pitchFamily="18" charset="0"/>
                          <a:cs typeface="Times New Roman" panose="02020603050405020304" pitchFamily="18" charset="0"/>
                        </a:rPr>
                        <a:t>Mal ve Hizmet Alımı, Sermaye Gideri, Ek Ödeme</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200" u="none" strike="noStrike" dirty="0">
                          <a:effectLst/>
                          <a:latin typeface="Times New Roman" panose="02020603050405020304" pitchFamily="18" charset="0"/>
                          <a:cs typeface="Times New Roman" panose="02020603050405020304" pitchFamily="18" charset="0"/>
                        </a:rPr>
                        <a:t>Finansal Bilimler Fakültesi</a:t>
                      </a:r>
                      <a:endParaRPr lang="es-ES"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200" u="none" strike="noStrike" dirty="0">
                          <a:effectLst/>
                          <a:latin typeface="Times New Roman" panose="02020603050405020304" pitchFamily="18" charset="0"/>
                          <a:cs typeface="Times New Roman" panose="02020603050405020304" pitchFamily="18" charset="0"/>
                        </a:rPr>
                        <a:t>Danışmanlık</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200" u="none" strike="noStrike" dirty="0">
                          <a:effectLst/>
                          <a:latin typeface="Times New Roman" panose="02020603050405020304" pitchFamily="18" charset="0"/>
                          <a:cs typeface="Times New Roman" panose="02020603050405020304" pitchFamily="18" charset="0"/>
                        </a:rPr>
                        <a:t>Mal ve Hizmet Alımı, Sermaye Gideri, Ek Ödeme</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extLst>
                  <a:ext uri="{0D108BD9-81ED-4DB2-BD59-A6C34878D82A}">
                    <a16:rowId xmlns:a16="http://schemas.microsoft.com/office/drawing/2014/main" val="1038844065"/>
                  </a:ext>
                </a:extLst>
              </a:tr>
              <a:tr h="390680">
                <a:tc>
                  <a:txBody>
                    <a:bodyPr/>
                    <a:lstStyle/>
                    <a:p>
                      <a:pPr algn="l" rtl="0" fontAlgn="ctr"/>
                      <a:r>
                        <a:rPr lang="tr-TR" sz="1200" u="none" strike="noStrike" dirty="0">
                          <a:effectLst/>
                          <a:latin typeface="Times New Roman" panose="02020603050405020304" pitchFamily="18" charset="0"/>
                          <a:cs typeface="Times New Roman" panose="02020603050405020304" pitchFamily="18" charset="0"/>
                        </a:rPr>
                        <a:t>İşletme Fakültesi</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200" u="none" strike="noStrike" dirty="0">
                          <a:effectLst/>
                          <a:latin typeface="Times New Roman" panose="02020603050405020304" pitchFamily="18" charset="0"/>
                          <a:cs typeface="Times New Roman" panose="02020603050405020304" pitchFamily="18" charset="0"/>
                        </a:rPr>
                        <a:t>Danışmanlık</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200" u="none" strike="noStrike" dirty="0">
                          <a:effectLst/>
                          <a:latin typeface="Times New Roman" panose="02020603050405020304" pitchFamily="18" charset="0"/>
                          <a:cs typeface="Times New Roman" panose="02020603050405020304" pitchFamily="18" charset="0"/>
                        </a:rPr>
                        <a:t>Mal ve Hizmet Alımı, Sermaye Gideri, Ek Ödeme</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marL="0" marR="0" lvl="0" indent="0" algn="l" defTabSz="685617" rtl="0" eaLnBrk="1" fontAlgn="ctr" latinLnBrk="0" hangingPunct="1">
                        <a:lnSpc>
                          <a:spcPct val="100000"/>
                        </a:lnSpc>
                        <a:spcBef>
                          <a:spcPts val="0"/>
                        </a:spcBef>
                        <a:spcAft>
                          <a:spcPts val="0"/>
                        </a:spcAft>
                        <a:buClrTx/>
                        <a:buSzTx/>
                        <a:buFontTx/>
                        <a:buNone/>
                        <a:tabLst/>
                        <a:defRPr/>
                      </a:pPr>
                      <a:r>
                        <a:rPr lang="tr-TR" sz="1200" u="none" strike="noStrike" dirty="0">
                          <a:effectLst/>
                          <a:latin typeface="Times New Roman" panose="02020603050405020304" pitchFamily="18" charset="0"/>
                          <a:cs typeface="Times New Roman" panose="02020603050405020304" pitchFamily="18" charset="0"/>
                        </a:rPr>
                        <a:t>Uygulamalı Bilimler Fakültesi</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marL="0" marR="0" lvl="0" indent="0" algn="l" defTabSz="685617" rtl="0" eaLnBrk="1" fontAlgn="ctr" latinLnBrk="0" hangingPunct="1">
                        <a:lnSpc>
                          <a:spcPct val="100000"/>
                        </a:lnSpc>
                        <a:spcBef>
                          <a:spcPts val="0"/>
                        </a:spcBef>
                        <a:spcAft>
                          <a:spcPts val="0"/>
                        </a:spcAft>
                        <a:buClrTx/>
                        <a:buSzTx/>
                        <a:buFontTx/>
                        <a:buNone/>
                        <a:tabLst/>
                        <a:defRPr/>
                      </a:pPr>
                      <a:r>
                        <a:rPr lang="tr-TR" sz="1200" u="none" strike="noStrike" dirty="0">
                          <a:effectLst/>
                          <a:latin typeface="Times New Roman" panose="02020603050405020304" pitchFamily="18" charset="0"/>
                          <a:cs typeface="Times New Roman" panose="02020603050405020304" pitchFamily="18" charset="0"/>
                        </a:rPr>
                        <a:t>Danışmanlık</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200" u="none" strike="noStrike" dirty="0">
                          <a:effectLst/>
                          <a:latin typeface="Times New Roman" panose="02020603050405020304" pitchFamily="18" charset="0"/>
                          <a:cs typeface="Times New Roman" panose="02020603050405020304" pitchFamily="18" charset="0"/>
                        </a:rPr>
                        <a:t>Mal ve Hizmet Alımı, Sermaye Gideri, Ek Ödeme</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extLst>
                  <a:ext uri="{0D108BD9-81ED-4DB2-BD59-A6C34878D82A}">
                    <a16:rowId xmlns:a16="http://schemas.microsoft.com/office/drawing/2014/main" val="4073772086"/>
                  </a:ext>
                </a:extLst>
              </a:tr>
              <a:tr h="390680">
                <a:tc>
                  <a:txBody>
                    <a:bodyPr/>
                    <a:lstStyle/>
                    <a:p>
                      <a:pPr algn="l" rtl="0" fontAlgn="ctr"/>
                      <a:r>
                        <a:rPr lang="tr-TR" sz="1200" b="0" i="0" u="none" strike="noStrike" dirty="0">
                          <a:solidFill>
                            <a:srgbClr val="000000"/>
                          </a:solidFill>
                          <a:effectLst/>
                          <a:latin typeface="Times New Roman" panose="02020603050405020304" pitchFamily="18" charset="0"/>
                          <a:cs typeface="Times New Roman" panose="02020603050405020304" pitchFamily="18" charset="0"/>
                        </a:rPr>
                        <a:t>Diş Hekimliği Fakültesi</a:t>
                      </a:r>
                    </a:p>
                  </a:txBody>
                  <a:tcPr marL="56590" marR="6288" marT="6288" marB="0" anchor="ctr"/>
                </a:tc>
                <a:tc>
                  <a:txBody>
                    <a:bodyPr/>
                    <a:lstStyle/>
                    <a:p>
                      <a:pPr algn="l" rtl="0" fontAlgn="ctr"/>
                      <a:r>
                        <a:rPr lang="tr-TR" sz="1200" b="0" i="0" u="none" strike="noStrike" dirty="0">
                          <a:solidFill>
                            <a:srgbClr val="000000"/>
                          </a:solidFill>
                          <a:effectLst/>
                          <a:latin typeface="Times New Roman" panose="02020603050405020304" pitchFamily="18" charset="0"/>
                          <a:cs typeface="Times New Roman" panose="02020603050405020304" pitchFamily="18" charset="0"/>
                        </a:rPr>
                        <a:t>Danışmanlık</a:t>
                      </a:r>
                    </a:p>
                  </a:txBody>
                  <a:tcPr marL="56590" marR="6288" marT="6288" marB="0" anchor="ctr"/>
                </a:tc>
                <a:tc>
                  <a:txBody>
                    <a:bodyPr/>
                    <a:lstStyle/>
                    <a:p>
                      <a:pPr algn="l" rtl="0" fontAlgn="ctr"/>
                      <a:r>
                        <a:rPr lang="tr-TR" sz="1200" b="0" i="0" u="none" strike="noStrike" dirty="0">
                          <a:solidFill>
                            <a:srgbClr val="000000"/>
                          </a:solidFill>
                          <a:effectLst/>
                          <a:latin typeface="Times New Roman" panose="02020603050405020304" pitchFamily="18" charset="0"/>
                          <a:cs typeface="Times New Roman" panose="02020603050405020304" pitchFamily="18" charset="0"/>
                        </a:rPr>
                        <a:t>Mal ve Hizmet Alımı, Sermaye Gideri, Ek Ödeme</a:t>
                      </a:r>
                    </a:p>
                  </a:txBody>
                  <a:tcPr marL="56590" marR="6288" marT="6288" marB="0" anchor="ctr"/>
                </a:tc>
                <a:tc>
                  <a:txBody>
                    <a:bodyPr/>
                    <a:lstStyle/>
                    <a:p>
                      <a:pPr algn="l" rtl="0" fontAlgn="ctr"/>
                      <a:r>
                        <a:rPr lang="tr-TR" sz="1200" b="0" i="0" u="none" strike="noStrike" dirty="0" err="1">
                          <a:solidFill>
                            <a:srgbClr val="000000"/>
                          </a:solidFill>
                          <a:effectLst/>
                          <a:latin typeface="Times New Roman" panose="02020603050405020304" pitchFamily="18" charset="0"/>
                          <a:cs typeface="Times New Roman" panose="02020603050405020304" pitchFamily="18" charset="0"/>
                        </a:rPr>
                        <a:t>Nanoteknoloji</a:t>
                      </a:r>
                      <a:r>
                        <a:rPr lang="tr-TR" sz="1200" b="0" i="0" u="none" strike="noStrike" dirty="0">
                          <a:solidFill>
                            <a:srgbClr val="000000"/>
                          </a:solidFill>
                          <a:effectLst/>
                          <a:latin typeface="Times New Roman" panose="02020603050405020304" pitchFamily="18" charset="0"/>
                          <a:cs typeface="Times New Roman" panose="02020603050405020304" pitchFamily="18" charset="0"/>
                        </a:rPr>
                        <a:t> ve </a:t>
                      </a:r>
                      <a:r>
                        <a:rPr lang="tr-TR" sz="1200" b="0" i="0" u="none" strike="noStrike" dirty="0" err="1">
                          <a:solidFill>
                            <a:srgbClr val="000000"/>
                          </a:solidFill>
                          <a:effectLst/>
                          <a:latin typeface="Times New Roman" panose="02020603050405020304" pitchFamily="18" charset="0"/>
                          <a:cs typeface="Times New Roman" panose="02020603050405020304" pitchFamily="18" charset="0"/>
                        </a:rPr>
                        <a:t>Biyomalzemeler</a:t>
                      </a:r>
                      <a:r>
                        <a:rPr lang="tr-TR" sz="1200" b="0" i="0" u="none" strike="noStrike" dirty="0">
                          <a:solidFill>
                            <a:srgbClr val="000000"/>
                          </a:solidFill>
                          <a:effectLst/>
                          <a:latin typeface="Times New Roman" panose="02020603050405020304" pitchFamily="18" charset="0"/>
                          <a:cs typeface="Times New Roman" panose="02020603050405020304" pitchFamily="18" charset="0"/>
                        </a:rPr>
                        <a:t> </a:t>
                      </a:r>
                      <a:r>
                        <a:rPr lang="tr-TR" sz="1200" b="0" i="0" u="none" strike="noStrike" dirty="0" err="1">
                          <a:solidFill>
                            <a:srgbClr val="000000"/>
                          </a:solidFill>
                          <a:effectLst/>
                          <a:latin typeface="Times New Roman" panose="02020603050405020304" pitchFamily="18" charset="0"/>
                          <a:cs typeface="Times New Roman" panose="02020603050405020304" pitchFamily="18" charset="0"/>
                        </a:rPr>
                        <a:t>Uyg.Arş.Mrk</a:t>
                      </a:r>
                      <a:r>
                        <a:rPr lang="tr-TR" sz="1200" b="0" i="0" u="none" strike="noStrike" dirty="0">
                          <a:solidFill>
                            <a:srgbClr val="000000"/>
                          </a:solidFill>
                          <a:effectLst/>
                          <a:latin typeface="Times New Roman" panose="02020603050405020304" pitchFamily="18" charset="0"/>
                          <a:cs typeface="Times New Roman" panose="02020603050405020304" pitchFamily="18" charset="0"/>
                        </a:rPr>
                        <a:t>.</a:t>
                      </a:r>
                    </a:p>
                  </a:txBody>
                  <a:tcPr marL="56590" marR="6288" marT="6288" marB="0" anchor="ctr"/>
                </a:tc>
                <a:tc>
                  <a:txBody>
                    <a:bodyPr/>
                    <a:lstStyle/>
                    <a:p>
                      <a:pPr algn="l" rtl="0" fontAlgn="ctr"/>
                      <a:r>
                        <a:rPr lang="tr-TR" sz="1200" b="0" i="0" u="none" strike="noStrike" dirty="0">
                          <a:solidFill>
                            <a:srgbClr val="000000"/>
                          </a:solidFill>
                          <a:effectLst/>
                          <a:latin typeface="Times New Roman" panose="02020603050405020304" pitchFamily="18" charset="0"/>
                          <a:cs typeface="Times New Roman" panose="02020603050405020304" pitchFamily="18" charset="0"/>
                        </a:rPr>
                        <a:t>Tahlil-Analiz</a:t>
                      </a:r>
                    </a:p>
                  </a:txBody>
                  <a:tcPr marL="56590" marR="6288" marT="6288" marB="0" anchor="ctr"/>
                </a:tc>
                <a:tc>
                  <a:txBody>
                    <a:bodyPr/>
                    <a:lstStyle/>
                    <a:p>
                      <a:pPr algn="l" rtl="0" fontAlgn="ctr"/>
                      <a:r>
                        <a:rPr lang="tr-TR" sz="1200" b="0" i="0" u="none" strike="noStrike" dirty="0">
                          <a:solidFill>
                            <a:srgbClr val="000000"/>
                          </a:solidFill>
                          <a:effectLst/>
                          <a:latin typeface="Times New Roman" panose="02020603050405020304" pitchFamily="18" charset="0"/>
                          <a:cs typeface="Times New Roman" panose="02020603050405020304" pitchFamily="18" charset="0"/>
                        </a:rPr>
                        <a:t>Mal ve Hizmet Alımı, Sermaye Gideri, Ek Ödeme</a:t>
                      </a:r>
                    </a:p>
                  </a:txBody>
                  <a:tcPr marL="56590" marR="6288" marT="6288" marB="0" anchor="ctr"/>
                </a:tc>
                <a:extLst>
                  <a:ext uri="{0D108BD9-81ED-4DB2-BD59-A6C34878D82A}">
                    <a16:rowId xmlns:a16="http://schemas.microsoft.com/office/drawing/2014/main" val="858989396"/>
                  </a:ext>
                </a:extLst>
              </a:tr>
              <a:tr h="390680">
                <a:tc>
                  <a:txBody>
                    <a:bodyPr/>
                    <a:lstStyle/>
                    <a:p>
                      <a:pPr algn="l" rtl="0" fontAlgn="ctr"/>
                      <a:r>
                        <a:rPr lang="tr-TR" sz="1200" u="none" strike="noStrike" dirty="0">
                          <a:effectLst/>
                          <a:latin typeface="Times New Roman" panose="02020603050405020304" pitchFamily="18" charset="0"/>
                          <a:cs typeface="Times New Roman" panose="02020603050405020304" pitchFamily="18" charset="0"/>
                        </a:rPr>
                        <a:t>İletişim Fakültesi</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200" u="none" strike="noStrike">
                          <a:effectLst/>
                          <a:latin typeface="Times New Roman" panose="02020603050405020304" pitchFamily="18" charset="0"/>
                          <a:cs typeface="Times New Roman" panose="02020603050405020304" pitchFamily="18" charset="0"/>
                        </a:rPr>
                        <a:t>Danışmanlık</a:t>
                      </a:r>
                      <a:endParaRPr lang="tr-TR" sz="1200" b="0" i="0" u="none" strike="noStrike">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200" u="none" strike="noStrike" dirty="0">
                          <a:effectLst/>
                          <a:latin typeface="Times New Roman" panose="02020603050405020304" pitchFamily="18" charset="0"/>
                          <a:cs typeface="Times New Roman" panose="02020603050405020304" pitchFamily="18" charset="0"/>
                        </a:rPr>
                        <a:t>Mal ve Hizmet Alımı, Sermaye Gideri, Ek Ödeme</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marL="0" marR="0" lvl="0" indent="0" algn="l" defTabSz="685617" rtl="0" eaLnBrk="1" fontAlgn="ctr" latinLnBrk="0" hangingPunct="1">
                        <a:lnSpc>
                          <a:spcPct val="100000"/>
                        </a:lnSpc>
                        <a:spcBef>
                          <a:spcPts val="0"/>
                        </a:spcBef>
                        <a:spcAft>
                          <a:spcPts val="0"/>
                        </a:spcAft>
                        <a:buClrTx/>
                        <a:buSzTx/>
                        <a:buFontTx/>
                        <a:buNone/>
                        <a:tabLst/>
                        <a:defRPr/>
                      </a:pPr>
                      <a:r>
                        <a:rPr lang="tr-TR" sz="1200" u="none" strike="noStrike" dirty="0">
                          <a:effectLst/>
                          <a:latin typeface="Times New Roman" panose="02020603050405020304" pitchFamily="18" charset="0"/>
                          <a:cs typeface="Times New Roman" panose="02020603050405020304" pitchFamily="18" charset="0"/>
                        </a:rPr>
                        <a:t>Genetik ve </a:t>
                      </a:r>
                      <a:r>
                        <a:rPr lang="tr-TR" sz="1200" u="none" strike="noStrike" dirty="0" err="1">
                          <a:effectLst/>
                          <a:latin typeface="Times New Roman" panose="02020603050405020304" pitchFamily="18" charset="0"/>
                          <a:cs typeface="Times New Roman" panose="02020603050405020304" pitchFamily="18" charset="0"/>
                        </a:rPr>
                        <a:t>Metabolik</a:t>
                      </a:r>
                      <a:r>
                        <a:rPr lang="tr-TR" sz="1200" u="none" strike="noStrike" dirty="0">
                          <a:effectLst/>
                          <a:latin typeface="Times New Roman" panose="02020603050405020304" pitchFamily="18" charset="0"/>
                          <a:cs typeface="Times New Roman" panose="02020603050405020304" pitchFamily="18" charset="0"/>
                        </a:rPr>
                        <a:t> </a:t>
                      </a:r>
                      <a:r>
                        <a:rPr lang="tr-TR" sz="1200" u="none" strike="noStrike" dirty="0" err="1">
                          <a:effectLst/>
                          <a:latin typeface="Times New Roman" panose="02020603050405020304" pitchFamily="18" charset="0"/>
                          <a:cs typeface="Times New Roman" panose="02020603050405020304" pitchFamily="18" charset="0"/>
                        </a:rPr>
                        <a:t>Has.Uyg.Arş.Mrk</a:t>
                      </a:r>
                      <a:r>
                        <a:rPr lang="tr-TR" sz="1200" u="none" strike="noStrike" dirty="0">
                          <a:effectLst/>
                          <a:latin typeface="Times New Roman" panose="02020603050405020304" pitchFamily="18" charset="0"/>
                          <a:cs typeface="Times New Roman" panose="02020603050405020304" pitchFamily="18" charset="0"/>
                        </a:rPr>
                        <a:t>. (GEMHAM)</a:t>
                      </a:r>
                      <a:endParaRPr lang="tr-TR" sz="1200" b="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marL="0" marR="0" lvl="0" indent="0" algn="l" defTabSz="685617" rtl="0" eaLnBrk="1" fontAlgn="ctr" latinLnBrk="0" hangingPunct="1">
                        <a:lnSpc>
                          <a:spcPct val="100000"/>
                        </a:lnSpc>
                        <a:spcBef>
                          <a:spcPts val="0"/>
                        </a:spcBef>
                        <a:spcAft>
                          <a:spcPts val="0"/>
                        </a:spcAft>
                        <a:buClrTx/>
                        <a:buSzTx/>
                        <a:buFontTx/>
                        <a:buNone/>
                        <a:tabLst/>
                        <a:defRPr/>
                      </a:pPr>
                      <a:r>
                        <a:rPr lang="tr-TR" sz="1200" u="none" strike="noStrike" dirty="0">
                          <a:effectLst/>
                          <a:latin typeface="Times New Roman" panose="02020603050405020304" pitchFamily="18" charset="0"/>
                          <a:cs typeface="Times New Roman" panose="02020603050405020304" pitchFamily="18" charset="0"/>
                        </a:rPr>
                        <a:t>Tahlil-Analiz</a:t>
                      </a:r>
                      <a:endParaRPr lang="tr-TR" sz="1200" b="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200" u="none" strike="noStrike" dirty="0">
                          <a:effectLst/>
                          <a:latin typeface="Times New Roman" panose="02020603050405020304" pitchFamily="18" charset="0"/>
                          <a:cs typeface="Times New Roman" panose="02020603050405020304" pitchFamily="18" charset="0"/>
                        </a:rPr>
                        <a:t>Mal ve Hizmet Alımı, Sermaye Gideri, Ek Ödeme</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extLst>
                  <a:ext uri="{0D108BD9-81ED-4DB2-BD59-A6C34878D82A}">
                    <a16:rowId xmlns:a16="http://schemas.microsoft.com/office/drawing/2014/main" val="3826784401"/>
                  </a:ext>
                </a:extLst>
              </a:tr>
              <a:tr h="411235">
                <a:tc>
                  <a:txBody>
                    <a:bodyPr/>
                    <a:lstStyle/>
                    <a:p>
                      <a:pPr algn="l" rtl="0" fontAlgn="ctr"/>
                      <a:r>
                        <a:rPr lang="tr-TR" sz="1200" u="none" strike="noStrike" dirty="0">
                          <a:effectLst/>
                          <a:latin typeface="Times New Roman" panose="02020603050405020304" pitchFamily="18" charset="0"/>
                          <a:cs typeface="Times New Roman" panose="02020603050405020304" pitchFamily="18" charset="0"/>
                        </a:rPr>
                        <a:t>Güzel Sanatlar Fakültesi</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200" u="none" strike="noStrike">
                          <a:effectLst/>
                          <a:latin typeface="Times New Roman" panose="02020603050405020304" pitchFamily="18" charset="0"/>
                          <a:cs typeface="Times New Roman" panose="02020603050405020304" pitchFamily="18" charset="0"/>
                        </a:rPr>
                        <a:t>Danışmanlık</a:t>
                      </a:r>
                      <a:endParaRPr lang="tr-TR" sz="1200" b="0" i="0" u="none" strike="noStrike">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200" u="none" strike="noStrike">
                          <a:effectLst/>
                          <a:latin typeface="Times New Roman" panose="02020603050405020304" pitchFamily="18" charset="0"/>
                          <a:cs typeface="Times New Roman" panose="02020603050405020304" pitchFamily="18" charset="0"/>
                        </a:rPr>
                        <a:t>Mal ve Hizmet Alımı, Sermaye Gideri, Ek Ödeme</a:t>
                      </a:r>
                      <a:endParaRPr lang="tr-TR" sz="1200" b="0" i="0" u="none" strike="noStrike">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marL="0" marR="0" lvl="0" indent="0" algn="l" defTabSz="685617" rtl="0" eaLnBrk="1" fontAlgn="ctr" latinLnBrk="0" hangingPunct="1">
                        <a:lnSpc>
                          <a:spcPct val="100000"/>
                        </a:lnSpc>
                        <a:spcBef>
                          <a:spcPts val="0"/>
                        </a:spcBef>
                        <a:spcAft>
                          <a:spcPts val="0"/>
                        </a:spcAft>
                        <a:buClrTx/>
                        <a:buSzTx/>
                        <a:buFontTx/>
                        <a:buNone/>
                        <a:tabLst/>
                        <a:defRPr/>
                      </a:pPr>
                      <a:r>
                        <a:rPr lang="tr-TR" sz="1200" u="none" strike="noStrike" dirty="0">
                          <a:effectLst/>
                          <a:latin typeface="Times New Roman" panose="02020603050405020304" pitchFamily="18" charset="0"/>
                          <a:cs typeface="Times New Roman" panose="02020603050405020304" pitchFamily="18" charset="0"/>
                        </a:rPr>
                        <a:t>Doğa Bitkileri ve Su </a:t>
                      </a:r>
                      <a:r>
                        <a:rPr lang="tr-TR" sz="1200" u="none" strike="noStrike" dirty="0" err="1">
                          <a:effectLst/>
                          <a:latin typeface="Times New Roman" panose="02020603050405020304" pitchFamily="18" charset="0"/>
                          <a:cs typeface="Times New Roman" panose="02020603050405020304" pitchFamily="18" charset="0"/>
                        </a:rPr>
                        <a:t>Ürün.Arş.Uyg.Mrk</a:t>
                      </a:r>
                      <a:r>
                        <a:rPr lang="tr-TR" sz="1200" u="none" strike="noStrike" dirty="0">
                          <a:effectLst/>
                          <a:latin typeface="Times New Roman" panose="02020603050405020304" pitchFamily="18" charset="0"/>
                          <a:cs typeface="Times New Roman" panose="02020603050405020304" pitchFamily="18" charset="0"/>
                        </a:rPr>
                        <a:t>.</a:t>
                      </a:r>
                      <a:endParaRPr lang="tr-TR" sz="1200" b="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marL="0" marR="0" lvl="0" indent="0" algn="l" defTabSz="685617" rtl="0" eaLnBrk="1" fontAlgn="ctr" latinLnBrk="0" hangingPunct="1">
                        <a:lnSpc>
                          <a:spcPct val="100000"/>
                        </a:lnSpc>
                        <a:spcBef>
                          <a:spcPts val="0"/>
                        </a:spcBef>
                        <a:spcAft>
                          <a:spcPts val="0"/>
                        </a:spcAft>
                        <a:buClrTx/>
                        <a:buSzTx/>
                        <a:buFontTx/>
                        <a:buNone/>
                        <a:tabLst/>
                        <a:defRPr/>
                      </a:pPr>
                      <a:r>
                        <a:rPr lang="tr-TR" sz="1200" u="none" strike="noStrike" dirty="0">
                          <a:effectLst/>
                          <a:latin typeface="Times New Roman" panose="02020603050405020304" pitchFamily="18" charset="0"/>
                          <a:cs typeface="Times New Roman" panose="02020603050405020304" pitchFamily="18" charset="0"/>
                        </a:rPr>
                        <a:t>Tahlil-Analiz</a:t>
                      </a:r>
                      <a:endParaRPr lang="tr-TR" sz="1200" b="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marL="0" marR="0" lvl="0" indent="0" algn="l" defTabSz="685617" rtl="0" eaLnBrk="1" fontAlgn="ctr" latinLnBrk="0" hangingPunct="1">
                        <a:lnSpc>
                          <a:spcPct val="100000"/>
                        </a:lnSpc>
                        <a:spcBef>
                          <a:spcPts val="0"/>
                        </a:spcBef>
                        <a:spcAft>
                          <a:spcPts val="0"/>
                        </a:spcAft>
                        <a:buClrTx/>
                        <a:buSzTx/>
                        <a:buFontTx/>
                        <a:buNone/>
                        <a:tabLst/>
                        <a:defRPr/>
                      </a:pPr>
                      <a:r>
                        <a:rPr lang="tr-TR" sz="1200" b="0" u="none" strike="noStrike" dirty="0">
                          <a:solidFill>
                            <a:srgbClr val="000000"/>
                          </a:solidFill>
                          <a:effectLst/>
                          <a:latin typeface="Times New Roman" panose="02020603050405020304" pitchFamily="18" charset="0"/>
                          <a:cs typeface="Times New Roman" panose="02020603050405020304" pitchFamily="18" charset="0"/>
                        </a:rPr>
                        <a:t>Mal ve Hizmet Alımı, Sermaye Gideri, Ek ödeme</a:t>
                      </a:r>
                    </a:p>
                  </a:txBody>
                  <a:tcPr marL="56590" marR="6288" marT="6288" marB="0" anchor="ctr"/>
                </a:tc>
                <a:extLst>
                  <a:ext uri="{0D108BD9-81ED-4DB2-BD59-A6C34878D82A}">
                    <a16:rowId xmlns:a16="http://schemas.microsoft.com/office/drawing/2014/main" val="201092084"/>
                  </a:ext>
                </a:extLst>
              </a:tr>
              <a:tr h="390680">
                <a:tc>
                  <a:txBody>
                    <a:bodyPr/>
                    <a:lstStyle/>
                    <a:p>
                      <a:pPr algn="l" rtl="0" fontAlgn="ctr"/>
                      <a:r>
                        <a:rPr lang="tr-TR" sz="1200" u="none" strike="noStrike" dirty="0" err="1">
                          <a:effectLst/>
                          <a:latin typeface="Times New Roman" panose="02020603050405020304" pitchFamily="18" charset="0"/>
                          <a:cs typeface="Times New Roman" panose="02020603050405020304" pitchFamily="18" charset="0"/>
                        </a:rPr>
                        <a:t>İnovasyon</a:t>
                      </a:r>
                      <a:r>
                        <a:rPr lang="tr-TR" sz="1200" u="none" strike="noStrike" dirty="0">
                          <a:effectLst/>
                          <a:latin typeface="Times New Roman" panose="02020603050405020304" pitchFamily="18" charset="0"/>
                          <a:cs typeface="Times New Roman" panose="02020603050405020304" pitchFamily="18" charset="0"/>
                        </a:rPr>
                        <a:t> ve T.T. </a:t>
                      </a:r>
                      <a:r>
                        <a:rPr lang="tr-TR" sz="1200" u="none" strike="noStrike" dirty="0" err="1">
                          <a:effectLst/>
                          <a:latin typeface="Times New Roman" panose="02020603050405020304" pitchFamily="18" charset="0"/>
                          <a:cs typeface="Times New Roman" panose="02020603050405020304" pitchFamily="18" charset="0"/>
                        </a:rPr>
                        <a:t>Uyg.Mrk</a:t>
                      </a:r>
                      <a:r>
                        <a:rPr lang="tr-TR" sz="1200" u="none" strike="noStrike" dirty="0">
                          <a:effectLst/>
                          <a:latin typeface="Times New Roman" panose="02020603050405020304" pitchFamily="18" charset="0"/>
                          <a:cs typeface="Times New Roman" panose="02020603050405020304" pitchFamily="18" charset="0"/>
                        </a:rPr>
                        <a:t>(MİTTO)</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200" u="none" strike="noStrike">
                          <a:effectLst/>
                          <a:latin typeface="Times New Roman" panose="02020603050405020304" pitchFamily="18" charset="0"/>
                          <a:cs typeface="Times New Roman" panose="02020603050405020304" pitchFamily="18" charset="0"/>
                        </a:rPr>
                        <a:t>Danışmanlık</a:t>
                      </a:r>
                      <a:endParaRPr lang="tr-TR" sz="1200" b="0" i="0" u="none" strike="noStrike">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200" u="none" strike="noStrike">
                          <a:effectLst/>
                          <a:latin typeface="Times New Roman" panose="02020603050405020304" pitchFamily="18" charset="0"/>
                          <a:cs typeface="Times New Roman" panose="02020603050405020304" pitchFamily="18" charset="0"/>
                        </a:rPr>
                        <a:t>Mal ve Hizmet Alımı, Sermaye Gideri, Ek Ödeme</a:t>
                      </a:r>
                      <a:endParaRPr lang="tr-TR" sz="1200" b="0" i="0" u="none" strike="noStrike">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marL="0" marR="0" lvl="0" indent="0" algn="l" defTabSz="685617" rtl="0" eaLnBrk="1" fontAlgn="ctr" latinLnBrk="0" hangingPunct="1">
                        <a:lnSpc>
                          <a:spcPct val="100000"/>
                        </a:lnSpc>
                        <a:spcBef>
                          <a:spcPts val="0"/>
                        </a:spcBef>
                        <a:spcAft>
                          <a:spcPts val="0"/>
                        </a:spcAft>
                        <a:buClrTx/>
                        <a:buSzTx/>
                        <a:buFontTx/>
                        <a:buNone/>
                        <a:tabLst/>
                        <a:defRPr/>
                      </a:pPr>
                      <a:r>
                        <a:rPr lang="tr-TR" sz="1200" u="none" strike="noStrike" dirty="0">
                          <a:effectLst/>
                          <a:latin typeface="Times New Roman" panose="02020603050405020304" pitchFamily="18" charset="0"/>
                          <a:cs typeface="Times New Roman" panose="02020603050405020304" pitchFamily="18" charset="0"/>
                        </a:rPr>
                        <a:t>Diş Hekimliği </a:t>
                      </a:r>
                      <a:r>
                        <a:rPr lang="tr-TR" sz="1200" u="none" strike="noStrike" dirty="0" err="1">
                          <a:effectLst/>
                          <a:latin typeface="Times New Roman" panose="02020603050405020304" pitchFamily="18" charset="0"/>
                          <a:cs typeface="Times New Roman" panose="02020603050405020304" pitchFamily="18" charset="0"/>
                        </a:rPr>
                        <a:t>Uyg</a:t>
                      </a:r>
                      <a:r>
                        <a:rPr lang="tr-TR" sz="1200" u="none" strike="noStrike" dirty="0">
                          <a:effectLst/>
                          <a:latin typeface="Times New Roman" panose="02020603050405020304" pitchFamily="18" charset="0"/>
                          <a:cs typeface="Times New Roman" panose="02020603050405020304" pitchFamily="18" charset="0"/>
                        </a:rPr>
                        <a:t>. </a:t>
                      </a:r>
                      <a:r>
                        <a:rPr lang="tr-TR" sz="1200" u="none" strike="noStrike" dirty="0" err="1">
                          <a:effectLst/>
                          <a:latin typeface="Times New Roman" panose="02020603050405020304" pitchFamily="18" charset="0"/>
                          <a:cs typeface="Times New Roman" panose="02020603050405020304" pitchFamily="18" charset="0"/>
                        </a:rPr>
                        <a:t>Arş.Mrk</a:t>
                      </a:r>
                      <a:r>
                        <a:rPr lang="tr-TR" sz="1200" u="none" strike="noStrike" dirty="0">
                          <a:effectLst/>
                          <a:latin typeface="Times New Roman" panose="02020603050405020304" pitchFamily="18" charset="0"/>
                          <a:cs typeface="Times New Roman" panose="02020603050405020304" pitchFamily="18" charset="0"/>
                        </a:rPr>
                        <a:t>.</a:t>
                      </a:r>
                      <a:endParaRPr lang="tr-TR" sz="1200" b="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marL="0" marR="0" lvl="0" indent="0" algn="l" defTabSz="685617" rtl="0" eaLnBrk="1" fontAlgn="ctr" latinLnBrk="0" hangingPunct="1">
                        <a:lnSpc>
                          <a:spcPct val="100000"/>
                        </a:lnSpc>
                        <a:spcBef>
                          <a:spcPts val="0"/>
                        </a:spcBef>
                        <a:spcAft>
                          <a:spcPts val="0"/>
                        </a:spcAft>
                        <a:buClrTx/>
                        <a:buSzTx/>
                        <a:buFontTx/>
                        <a:buNone/>
                        <a:tabLst/>
                        <a:defRPr/>
                      </a:pPr>
                      <a:r>
                        <a:rPr lang="tr-TR" sz="1200" u="none" strike="noStrike" dirty="0">
                          <a:effectLst/>
                          <a:latin typeface="Times New Roman" panose="02020603050405020304" pitchFamily="18" charset="0"/>
                          <a:cs typeface="Times New Roman" panose="02020603050405020304" pitchFamily="18" charset="0"/>
                        </a:rPr>
                        <a:t>Sağlık</a:t>
                      </a:r>
                      <a:endParaRPr lang="tr-TR" sz="1200" b="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200" u="none" strike="noStrike" dirty="0">
                          <a:effectLst/>
                          <a:latin typeface="Times New Roman" panose="02020603050405020304" pitchFamily="18" charset="0"/>
                          <a:cs typeface="Times New Roman" panose="02020603050405020304" pitchFamily="18" charset="0"/>
                        </a:rPr>
                        <a:t>Personel, Mal ve Hizmet Alımı, Sermaye Gideri, Ek Ödeme</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extLst>
                  <a:ext uri="{0D108BD9-81ED-4DB2-BD59-A6C34878D82A}">
                    <a16:rowId xmlns:a16="http://schemas.microsoft.com/office/drawing/2014/main" val="422766982"/>
                  </a:ext>
                </a:extLst>
              </a:tr>
              <a:tr h="390680">
                <a:tc>
                  <a:txBody>
                    <a:bodyPr/>
                    <a:lstStyle/>
                    <a:p>
                      <a:pPr algn="l" rtl="0" fontAlgn="ctr"/>
                      <a:r>
                        <a:rPr lang="tr-TR" sz="1200" u="none" strike="noStrike" dirty="0">
                          <a:effectLst/>
                          <a:latin typeface="Times New Roman" panose="02020603050405020304" pitchFamily="18" charset="0"/>
                          <a:cs typeface="Times New Roman" panose="02020603050405020304" pitchFamily="18" charset="0"/>
                        </a:rPr>
                        <a:t>Yabancı Diller  YO.</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200" u="none" strike="noStrike">
                          <a:effectLst/>
                          <a:latin typeface="Times New Roman" panose="02020603050405020304" pitchFamily="18" charset="0"/>
                          <a:cs typeface="Times New Roman" panose="02020603050405020304" pitchFamily="18" charset="0"/>
                        </a:rPr>
                        <a:t>Yabancı Dil Sınavları</a:t>
                      </a:r>
                      <a:endParaRPr lang="tr-TR" sz="1200" b="0" i="0" u="none" strike="noStrike">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200" u="none" strike="noStrike" dirty="0">
                          <a:effectLst/>
                          <a:latin typeface="Times New Roman" panose="02020603050405020304" pitchFamily="18" charset="0"/>
                          <a:cs typeface="Times New Roman" panose="02020603050405020304" pitchFamily="18" charset="0"/>
                        </a:rPr>
                        <a:t>Mal ve Hizmet Alımı, Sermaye Gideri, Ek Ödeme</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marL="0" marR="0" lvl="0" indent="0" algn="l" defTabSz="685617" rtl="0" eaLnBrk="1" fontAlgn="ctr" latinLnBrk="0" hangingPunct="1">
                        <a:lnSpc>
                          <a:spcPct val="100000"/>
                        </a:lnSpc>
                        <a:spcBef>
                          <a:spcPts val="0"/>
                        </a:spcBef>
                        <a:spcAft>
                          <a:spcPts val="0"/>
                        </a:spcAft>
                        <a:buClrTx/>
                        <a:buSzTx/>
                        <a:buFontTx/>
                        <a:buNone/>
                        <a:tabLst/>
                        <a:defRPr/>
                      </a:pPr>
                      <a:r>
                        <a:rPr lang="tr-TR" sz="1200" u="none" strike="noStrike" dirty="0">
                          <a:effectLst/>
                          <a:latin typeface="Times New Roman" panose="02020603050405020304" pitchFamily="18" charset="0"/>
                          <a:cs typeface="Times New Roman" panose="02020603050405020304" pitchFamily="18" charset="0"/>
                        </a:rPr>
                        <a:t>Gastroenteroloji Enstitüsü</a:t>
                      </a:r>
                      <a:endParaRPr lang="tr-TR" sz="1200" b="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marL="0" marR="0" lvl="0" indent="0" algn="l" defTabSz="685617" rtl="0" eaLnBrk="1" fontAlgn="ctr" latinLnBrk="0" hangingPunct="1">
                        <a:lnSpc>
                          <a:spcPct val="100000"/>
                        </a:lnSpc>
                        <a:spcBef>
                          <a:spcPts val="0"/>
                        </a:spcBef>
                        <a:spcAft>
                          <a:spcPts val="0"/>
                        </a:spcAft>
                        <a:buClrTx/>
                        <a:buSzTx/>
                        <a:buFontTx/>
                        <a:buNone/>
                        <a:tabLst/>
                        <a:defRPr/>
                      </a:pPr>
                      <a:r>
                        <a:rPr lang="tr-TR" sz="1200" u="none" strike="noStrike" dirty="0">
                          <a:effectLst/>
                          <a:latin typeface="Times New Roman" panose="02020603050405020304" pitchFamily="18" charset="0"/>
                          <a:cs typeface="Times New Roman" panose="02020603050405020304" pitchFamily="18" charset="0"/>
                        </a:rPr>
                        <a:t>Sağlık, 36. madde</a:t>
                      </a:r>
                      <a:endParaRPr lang="tr-TR" sz="1200" b="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200" u="none" strike="noStrike" dirty="0">
                          <a:effectLst/>
                          <a:latin typeface="Times New Roman" panose="02020603050405020304" pitchFamily="18" charset="0"/>
                          <a:cs typeface="Times New Roman" panose="02020603050405020304" pitchFamily="18" charset="0"/>
                        </a:rPr>
                        <a:t>Personel, Mal ve Hizmet Alımı, Sermaye Gideri, Ek Ödeme</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extLst>
                  <a:ext uri="{0D108BD9-81ED-4DB2-BD59-A6C34878D82A}">
                    <a16:rowId xmlns:a16="http://schemas.microsoft.com/office/drawing/2014/main" val="1243525830"/>
                  </a:ext>
                </a:extLst>
              </a:tr>
              <a:tr h="390680">
                <a:tc>
                  <a:txBody>
                    <a:bodyPr/>
                    <a:lstStyle/>
                    <a:p>
                      <a:pPr algn="l" rtl="0" fontAlgn="ctr"/>
                      <a:r>
                        <a:rPr lang="tr-TR" sz="1200" b="0" u="none" strike="noStrike" dirty="0">
                          <a:solidFill>
                            <a:srgbClr val="000000"/>
                          </a:solidFill>
                          <a:effectLst/>
                          <a:latin typeface="Times New Roman" panose="02020603050405020304" pitchFamily="18" charset="0"/>
                          <a:cs typeface="Times New Roman" panose="02020603050405020304" pitchFamily="18" charset="0"/>
                        </a:rPr>
                        <a:t>Teknik Bilimler MYO.</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200" b="0" u="none" strike="noStrike" dirty="0">
                          <a:solidFill>
                            <a:srgbClr val="000000"/>
                          </a:solidFill>
                          <a:effectLst/>
                          <a:latin typeface="Times New Roman" panose="02020603050405020304" pitchFamily="18" charset="0"/>
                          <a:cs typeface="Times New Roman" panose="02020603050405020304" pitchFamily="18" charset="0"/>
                        </a:rPr>
                        <a:t>Danışmanlık</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algn="l" rtl="0" fontAlgn="ctr"/>
                      <a:r>
                        <a:rPr lang="tr-TR" sz="1200" b="0" u="none" strike="noStrike" dirty="0">
                          <a:solidFill>
                            <a:srgbClr val="000000"/>
                          </a:solidFill>
                          <a:effectLst/>
                          <a:latin typeface="Times New Roman" panose="02020603050405020304" pitchFamily="18" charset="0"/>
                          <a:cs typeface="Times New Roman" panose="02020603050405020304" pitchFamily="18" charset="0"/>
                        </a:rPr>
                        <a:t>Mal ve Hizmet Alımı, Sermaye Gideri, Ek ödeme</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marL="0" marR="0" lvl="0" indent="0" algn="l" defTabSz="685617" rtl="0" eaLnBrk="1" fontAlgn="ctr" latinLnBrk="0" hangingPunct="1">
                        <a:lnSpc>
                          <a:spcPct val="100000"/>
                        </a:lnSpc>
                        <a:spcBef>
                          <a:spcPts val="0"/>
                        </a:spcBef>
                        <a:spcAft>
                          <a:spcPts val="0"/>
                        </a:spcAft>
                        <a:buClrTx/>
                        <a:buSzTx/>
                        <a:buFontTx/>
                        <a:buNone/>
                        <a:tabLst/>
                        <a:defRPr/>
                      </a:pPr>
                      <a:r>
                        <a:rPr lang="tr-TR" sz="1200" u="none" strike="noStrike" dirty="0">
                          <a:effectLst/>
                          <a:latin typeface="Times New Roman" panose="02020603050405020304" pitchFamily="18" charset="0"/>
                          <a:cs typeface="Times New Roman" panose="02020603050405020304" pitchFamily="18" charset="0"/>
                        </a:rPr>
                        <a:t>Nörolojik Bilimler Enstitüsü</a:t>
                      </a:r>
                    </a:p>
                  </a:txBody>
                  <a:tcPr marL="56590" marR="6288" marT="6288" marB="0" anchor="ctr"/>
                </a:tc>
                <a:tc>
                  <a:txBody>
                    <a:bodyPr/>
                    <a:lstStyle/>
                    <a:p>
                      <a:pPr marL="0" marR="0" lvl="0" indent="0" algn="l" defTabSz="685617" rtl="0" eaLnBrk="1" fontAlgn="ctr" latinLnBrk="0" hangingPunct="1">
                        <a:lnSpc>
                          <a:spcPct val="100000"/>
                        </a:lnSpc>
                        <a:spcBef>
                          <a:spcPts val="0"/>
                        </a:spcBef>
                        <a:spcAft>
                          <a:spcPts val="0"/>
                        </a:spcAft>
                        <a:buClrTx/>
                        <a:buSzTx/>
                        <a:buFontTx/>
                        <a:buNone/>
                        <a:tabLst/>
                        <a:defRPr/>
                      </a:pPr>
                      <a:r>
                        <a:rPr lang="tr-TR" sz="1200" u="none" strike="noStrike" dirty="0">
                          <a:effectLst/>
                          <a:latin typeface="Times New Roman" panose="02020603050405020304" pitchFamily="18" charset="0"/>
                          <a:cs typeface="Times New Roman" panose="02020603050405020304" pitchFamily="18" charset="0"/>
                        </a:rPr>
                        <a:t>Sağlık, 36. madde</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tc>
                  <a:txBody>
                    <a:bodyPr/>
                    <a:lstStyle/>
                    <a:p>
                      <a:pPr marL="0" marR="0" lvl="0" indent="0" algn="l" defTabSz="685617" rtl="0" eaLnBrk="1" fontAlgn="ctr" latinLnBrk="0" hangingPunct="1">
                        <a:lnSpc>
                          <a:spcPct val="100000"/>
                        </a:lnSpc>
                        <a:spcBef>
                          <a:spcPts val="0"/>
                        </a:spcBef>
                        <a:spcAft>
                          <a:spcPts val="0"/>
                        </a:spcAft>
                        <a:buClrTx/>
                        <a:buSzTx/>
                        <a:buFontTx/>
                        <a:buNone/>
                        <a:tabLst/>
                        <a:defRPr/>
                      </a:pPr>
                      <a:r>
                        <a:rPr lang="tr-TR" sz="1200" u="none" strike="noStrike" dirty="0">
                          <a:effectLst/>
                          <a:latin typeface="Times New Roman" panose="02020603050405020304" pitchFamily="18" charset="0"/>
                          <a:cs typeface="Times New Roman" panose="02020603050405020304" pitchFamily="18" charset="0"/>
                        </a:rPr>
                        <a:t>Personel, Mal ve Hizmet Alımı, Sermaye Gideri, Ek Ödeme</a:t>
                      </a:r>
                      <a:endParaRPr lang="tr-TR" sz="12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56590" marR="6288" marT="6288" marB="0" anchor="ct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3616497112"/>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文本占位符 24"/>
          <p:cNvSpPr>
            <a:spLocks noGrp="1"/>
          </p:cNvSpPr>
          <p:nvPr>
            <p:ph type="body" sz="quarter" idx="13"/>
          </p:nvPr>
        </p:nvSpPr>
        <p:spPr/>
        <p:txBody>
          <a:bodyPr/>
          <a:lstStyle/>
          <a:p>
            <a:r>
              <a:rPr lang="tr-TR" altLang="zh-CN" dirty="0">
                <a:latin typeface="+mn-lt"/>
                <a:ea typeface="+mn-ea"/>
                <a:cs typeface="+mn-ea"/>
                <a:sym typeface="+mn-lt"/>
              </a:rPr>
              <a:t>Genel Tanımlar ve Bilgiler-3</a:t>
            </a:r>
          </a:p>
        </p:txBody>
      </p:sp>
      <p:sp>
        <p:nvSpPr>
          <p:cNvPr id="4" name="Slide Number Placeholder 3"/>
          <p:cNvSpPr>
            <a:spLocks noGrp="1"/>
          </p:cNvSpPr>
          <p:nvPr>
            <p:ph type="sldNum" sz="quarter" idx="12"/>
          </p:nvPr>
        </p:nvSpPr>
        <p:spPr/>
        <p:txBody>
          <a:bodyPr/>
          <a:lstStyle/>
          <a:p>
            <a:pPr lvl="0"/>
            <a:r>
              <a:rPr lang="tr-TR" sz="1200" b="1" noProof="0" dirty="0">
                <a:latin typeface="+mn-lt"/>
                <a:cs typeface="+mn-ea"/>
                <a:sym typeface="+mn-lt"/>
              </a:rPr>
              <a:t>4</a:t>
            </a:r>
            <a:endParaRPr lang="en-US" sz="1200" b="1" noProof="0" dirty="0">
              <a:latin typeface="+mn-lt"/>
              <a:cs typeface="+mn-ea"/>
              <a:sym typeface="+mn-lt"/>
            </a:endParaRPr>
          </a:p>
        </p:txBody>
      </p:sp>
      <p:grpSp>
        <p:nvGrpSpPr>
          <p:cNvPr id="57" name="Group 8"/>
          <p:cNvGrpSpPr>
            <a:grpSpLocks noChangeAspect="1"/>
          </p:cNvGrpSpPr>
          <p:nvPr/>
        </p:nvGrpSpPr>
        <p:grpSpPr bwMode="auto">
          <a:xfrm>
            <a:off x="3898374" y="1644650"/>
            <a:ext cx="1927225" cy="2284413"/>
            <a:chOff x="2456" y="1036"/>
            <a:chExt cx="1214" cy="1439"/>
          </a:xfrm>
        </p:grpSpPr>
        <p:sp>
          <p:nvSpPr>
            <p:cNvPr id="58" name="AutoShape 7"/>
            <p:cNvSpPr>
              <a:spLocks noChangeAspect="1" noChangeArrowheads="1" noTextEdit="1"/>
            </p:cNvSpPr>
            <p:nvPr/>
          </p:nvSpPr>
          <p:spPr bwMode="auto">
            <a:xfrm>
              <a:off x="2456" y="1036"/>
              <a:ext cx="1214" cy="1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59" name="Rectangle 9"/>
            <p:cNvSpPr>
              <a:spLocks noChangeArrowheads="1"/>
            </p:cNvSpPr>
            <p:nvPr/>
          </p:nvSpPr>
          <p:spPr bwMode="auto">
            <a:xfrm>
              <a:off x="2871" y="1350"/>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800" b="0" i="0" u="none" strike="noStrike" cap="none" normalizeH="0" baseline="0" dirty="0">
                <a:ln>
                  <a:noFill/>
                </a:ln>
                <a:effectLst/>
                <a:latin typeface="+mn-lt"/>
                <a:cs typeface="+mn-ea"/>
                <a:sym typeface="+mn-lt"/>
              </a:endParaRPr>
            </a:p>
          </p:txBody>
        </p:sp>
      </p:grpSp>
      <p:sp>
        <p:nvSpPr>
          <p:cNvPr id="13" name="Metin kutusu 12">
            <a:extLst>
              <a:ext uri="{FF2B5EF4-FFF2-40B4-BE49-F238E27FC236}">
                <a16:creationId xmlns:a16="http://schemas.microsoft.com/office/drawing/2014/main" id="{FB8EED55-FD05-F684-CC1B-D4CBFB6302CD}"/>
              </a:ext>
            </a:extLst>
          </p:cNvPr>
          <p:cNvSpPr txBox="1"/>
          <p:nvPr/>
        </p:nvSpPr>
        <p:spPr>
          <a:xfrm>
            <a:off x="149181" y="879923"/>
            <a:ext cx="11890420" cy="5588068"/>
          </a:xfrm>
          <a:prstGeom prst="rect">
            <a:avLst/>
          </a:prstGeom>
          <a:noFill/>
        </p:spPr>
        <p:txBody>
          <a:bodyPr wrap="square">
            <a:spAutoFit/>
          </a:bodyPr>
          <a:lstStyle/>
          <a:p>
            <a:pPr algn="just">
              <a:lnSpc>
                <a:spcPct val="150000"/>
              </a:lnSpc>
            </a:pPr>
            <a:r>
              <a:rPr lang="tr-TR" sz="1600" b="1" dirty="0">
                <a:latin typeface="Times New Roman" panose="02020603050405020304" pitchFamily="18" charset="0"/>
                <a:cs typeface="Times New Roman" panose="02020603050405020304" pitchFamily="18" charset="0"/>
              </a:rPr>
              <a:t>Yeni Muhasebe Sistemine Geçiş-Bütünleşik Kamu Mali Yönetim Bilgi Sistemi (BKMYBS)</a:t>
            </a:r>
            <a:endParaRPr lang="tr-TR" sz="1600" dirty="0">
              <a:latin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Üniversitelere  bağlı  döner  sermayeli  işletmelerinin 2013  yılından  bu  yana Hazine ve Maliye Bakanlığı Muhasebat Genel Müdürlüğü tarafından işletilen Döner Sermaye Mali  Yönetim  Sistemi  (DMİS) içerisinde  yürütülen  iş  ve  işlemlerinin, 2024  yılı  Şubat  ayı  sonuna  kadar Bütünleşik  Kamu  Mali  Yönetim Bilişim Sistemine  (BKMYBS) geçirilmesi planlanmış; Bu  kapsamda döner sermaye işletmemiz 04.03.2024 tarihi itibariyle geçiş sürecini tamamlamıştır.</a:t>
            </a:r>
          </a:p>
          <a:p>
            <a:pPr algn="just">
              <a:lnSpc>
                <a:spcPct val="150000"/>
              </a:lnSpc>
            </a:pPr>
            <a:r>
              <a:rPr lang="tr-TR" sz="1600" b="1" dirty="0">
                <a:latin typeface="Times New Roman" panose="02020603050405020304" pitchFamily="18" charset="0"/>
                <a:cs typeface="Times New Roman" panose="02020603050405020304" pitchFamily="18" charset="0"/>
              </a:rPr>
              <a:t>Yeni Muhasebe Sistemi (BKMYBS)- Eski Muhasebe Sistemi (DMİS) Arasındaki Farklar</a:t>
            </a:r>
          </a:p>
          <a:p>
            <a:pPr marL="285750" indent="-285750" algn="just">
              <a:lnSpc>
                <a:spcPct val="150000"/>
              </a:lnSpc>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BKMYBS Merkezi yönetim kapsamındaki tüm kamu idarelerinin mali işlemlerini düzenleyerek genel bütçeye tabi kurumların mali süreçlerini tek sistemde birleştirmeyi ve denetlemeyi hedefler. DMİS ise yalnızca üniversitelerin döner sermaye işletmelerine özgü mali kayıt ve takip sistemidir.</a:t>
            </a:r>
          </a:p>
          <a:p>
            <a:pPr marL="285750" indent="-285750" algn="just">
              <a:lnSpc>
                <a:spcPct val="150000"/>
              </a:lnSpc>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BKMYBS otomatik ve merkezi, DMİS ise esnek ve </a:t>
            </a:r>
            <a:r>
              <a:rPr lang="tr-TR" sz="1600" dirty="0" err="1">
                <a:latin typeface="Times New Roman" panose="02020603050405020304" pitchFamily="18" charset="0"/>
                <a:cs typeface="Times New Roman" panose="02020603050405020304" pitchFamily="18" charset="0"/>
              </a:rPr>
              <a:t>manueldir</a:t>
            </a:r>
            <a:r>
              <a:rPr lang="tr-TR" sz="1600" dirty="0">
                <a:latin typeface="Times New Roman" panose="02020603050405020304" pitchFamily="18" charset="0"/>
                <a:cs typeface="Times New Roman" panose="02020603050405020304" pitchFamily="18" charset="0"/>
              </a:rPr>
              <a:t>. BKMYBS merkezî mali denetimi sağlarken, DMİS döner sermaye faaliyetlerinin esnekliğini destekler. Uygulamada iki sistemin uyumlaştırılması, üniversite mali süreçlerinin şeffaflığı ve etkinliği açısından önemlidir.</a:t>
            </a:r>
          </a:p>
          <a:p>
            <a:pPr marL="285750" indent="-285750" algn="just">
              <a:lnSpc>
                <a:spcPct val="150000"/>
              </a:lnSpc>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BKMYBS d</a:t>
            </a:r>
            <a:r>
              <a:rPr lang="nn-NO" sz="1600" dirty="0">
                <a:latin typeface="Times New Roman" panose="02020603050405020304" pitchFamily="18" charset="0"/>
                <a:cs typeface="Times New Roman" panose="02020603050405020304" pitchFamily="18" charset="0"/>
              </a:rPr>
              <a:t>iğer kamu sistemleriyle (KBS, e-bütçe, KİK, Say2000i) entegredir</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DMİS’in</a:t>
            </a:r>
            <a:r>
              <a:rPr lang="tr-TR" sz="1600" dirty="0">
                <a:latin typeface="Times New Roman" panose="02020603050405020304" pitchFamily="18" charset="0"/>
                <a:cs typeface="Times New Roman" panose="02020603050405020304" pitchFamily="18" charset="0"/>
              </a:rPr>
              <a:t> diğer kamu sistemleriyle entegrasyonu yoktur.</a:t>
            </a:r>
          </a:p>
          <a:p>
            <a:pPr marL="285750" indent="-285750" algn="just">
              <a:lnSpc>
                <a:spcPct val="150000"/>
              </a:lnSpc>
              <a:buFont typeface="Arial" panose="020B0604020202020204" pitchFamily="34" charset="0"/>
              <a:buChar char="•"/>
            </a:pPr>
            <a:r>
              <a:rPr lang="tr-TR" sz="1600" dirty="0" err="1">
                <a:latin typeface="Times New Roman" panose="02020603050405020304" pitchFamily="18" charset="0"/>
                <a:cs typeface="Times New Roman" panose="02020603050405020304" pitchFamily="18" charset="0"/>
              </a:rPr>
              <a:t>BKMYBS’de</a:t>
            </a:r>
            <a:r>
              <a:rPr lang="tr-TR" sz="1600" dirty="0">
                <a:latin typeface="Times New Roman" panose="02020603050405020304" pitchFamily="18" charset="0"/>
                <a:cs typeface="Times New Roman" panose="02020603050405020304" pitchFamily="18" charset="0"/>
              </a:rPr>
              <a:t> Merkezi bütçe kapsamındaki gelir ve gider kalemleri bazında izleme yapılır. </a:t>
            </a:r>
            <a:r>
              <a:rPr lang="tr-TR" sz="1600" dirty="0" err="1">
                <a:latin typeface="Times New Roman" panose="02020603050405020304" pitchFamily="18" charset="0"/>
                <a:cs typeface="Times New Roman" panose="02020603050405020304" pitchFamily="18" charset="0"/>
              </a:rPr>
              <a:t>DMİS’de</a:t>
            </a:r>
            <a:r>
              <a:rPr lang="tr-TR" sz="1600" dirty="0">
                <a:latin typeface="Times New Roman" panose="02020603050405020304" pitchFamily="18" charset="0"/>
                <a:cs typeface="Times New Roman" panose="02020603050405020304" pitchFamily="18" charset="0"/>
              </a:rPr>
              <a:t> döner sermaye hizmetlerine (poliklinik, analiz, danışmanlık, kurs vb.) dayalı gelir-gider bazlı faaliyet takibi yapılır.</a:t>
            </a:r>
          </a:p>
        </p:txBody>
      </p:sp>
    </p:spTree>
    <p:extLst>
      <p:ext uri="{BB962C8B-B14F-4D97-AF65-F5344CB8AC3E}">
        <p14:creationId xmlns:p14="http://schemas.microsoft.com/office/powerpoint/2010/main" val="619237821"/>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文本占位符 24"/>
          <p:cNvSpPr>
            <a:spLocks noGrp="1"/>
          </p:cNvSpPr>
          <p:nvPr>
            <p:ph type="body" sz="quarter" idx="13"/>
          </p:nvPr>
        </p:nvSpPr>
        <p:spPr/>
        <p:txBody>
          <a:bodyPr/>
          <a:lstStyle/>
          <a:p>
            <a:r>
              <a:rPr lang="tr-TR" altLang="zh-CN" dirty="0">
                <a:latin typeface="+mn-lt"/>
                <a:ea typeface="+mn-ea"/>
                <a:cs typeface="+mn-ea"/>
                <a:sym typeface="+mn-lt"/>
              </a:rPr>
              <a:t>Genel Tanımlar ve Bilgiler-4</a:t>
            </a:r>
          </a:p>
        </p:txBody>
      </p:sp>
      <p:sp>
        <p:nvSpPr>
          <p:cNvPr id="4" name="Slide Number Placeholder 3"/>
          <p:cNvSpPr>
            <a:spLocks noGrp="1"/>
          </p:cNvSpPr>
          <p:nvPr>
            <p:ph type="sldNum" sz="quarter" idx="12"/>
          </p:nvPr>
        </p:nvSpPr>
        <p:spPr/>
        <p:txBody>
          <a:bodyPr/>
          <a:lstStyle/>
          <a:p>
            <a:pPr lvl="0"/>
            <a:r>
              <a:rPr lang="tr-TR" sz="1200" b="1" noProof="0" dirty="0">
                <a:latin typeface="+mn-lt"/>
                <a:cs typeface="+mn-ea"/>
                <a:sym typeface="+mn-lt"/>
              </a:rPr>
              <a:t>4</a:t>
            </a:r>
            <a:endParaRPr lang="en-US" sz="1200" b="1" noProof="0" dirty="0">
              <a:latin typeface="+mn-lt"/>
              <a:cs typeface="+mn-ea"/>
              <a:sym typeface="+mn-lt"/>
            </a:endParaRPr>
          </a:p>
        </p:txBody>
      </p:sp>
      <p:grpSp>
        <p:nvGrpSpPr>
          <p:cNvPr id="57" name="Group 8"/>
          <p:cNvGrpSpPr>
            <a:grpSpLocks noChangeAspect="1"/>
          </p:cNvGrpSpPr>
          <p:nvPr/>
        </p:nvGrpSpPr>
        <p:grpSpPr bwMode="auto">
          <a:xfrm>
            <a:off x="3898374" y="1644650"/>
            <a:ext cx="1927225" cy="2284413"/>
            <a:chOff x="2456" y="1036"/>
            <a:chExt cx="1214" cy="1439"/>
          </a:xfrm>
        </p:grpSpPr>
        <p:sp>
          <p:nvSpPr>
            <p:cNvPr id="58" name="AutoShape 7"/>
            <p:cNvSpPr>
              <a:spLocks noChangeAspect="1" noChangeArrowheads="1" noTextEdit="1"/>
            </p:cNvSpPr>
            <p:nvPr/>
          </p:nvSpPr>
          <p:spPr bwMode="auto">
            <a:xfrm>
              <a:off x="2456" y="1036"/>
              <a:ext cx="1214" cy="1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59" name="Rectangle 9"/>
            <p:cNvSpPr>
              <a:spLocks noChangeArrowheads="1"/>
            </p:cNvSpPr>
            <p:nvPr/>
          </p:nvSpPr>
          <p:spPr bwMode="auto">
            <a:xfrm>
              <a:off x="2871" y="1350"/>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800" b="0" i="0" u="none" strike="noStrike" cap="none" normalizeH="0" baseline="0" dirty="0">
                <a:ln>
                  <a:noFill/>
                </a:ln>
                <a:effectLst/>
                <a:latin typeface="+mn-lt"/>
                <a:cs typeface="+mn-ea"/>
                <a:sym typeface="+mn-lt"/>
              </a:endParaRPr>
            </a:p>
          </p:txBody>
        </p:sp>
      </p:grpSp>
      <p:sp>
        <p:nvSpPr>
          <p:cNvPr id="13" name="Metin kutusu 12">
            <a:extLst>
              <a:ext uri="{FF2B5EF4-FFF2-40B4-BE49-F238E27FC236}">
                <a16:creationId xmlns:a16="http://schemas.microsoft.com/office/drawing/2014/main" id="{FB8EED55-FD05-F684-CC1B-D4CBFB6302CD}"/>
              </a:ext>
            </a:extLst>
          </p:cNvPr>
          <p:cNvSpPr txBox="1"/>
          <p:nvPr/>
        </p:nvSpPr>
        <p:spPr>
          <a:xfrm>
            <a:off x="149181" y="879923"/>
            <a:ext cx="11890420" cy="7065396"/>
          </a:xfrm>
          <a:prstGeom prst="rect">
            <a:avLst/>
          </a:prstGeom>
          <a:noFill/>
        </p:spPr>
        <p:txBody>
          <a:bodyPr wrap="square">
            <a:spAutoFit/>
          </a:bodyPr>
          <a:lstStyle/>
          <a:p>
            <a:pPr lvl="0" algn="just">
              <a:lnSpc>
                <a:spcPct val="150000"/>
              </a:lnSpc>
            </a:pPr>
            <a:r>
              <a:rPr lang="tr-TR" sz="1600" b="1" dirty="0">
                <a:solidFill>
                  <a:prstClr val="black"/>
                </a:solidFill>
                <a:latin typeface="Times New Roman" panose="02020603050405020304" pitchFamily="18" charset="0"/>
                <a:cs typeface="Times New Roman" panose="02020603050405020304" pitchFamily="18" charset="0"/>
              </a:rPr>
              <a:t>Yeni Muhasebe Sistemi (BKMYBS)- Eski Muhasebe Sistemi (DMİS) Arasındaki Uygulamaya Yönelik Farklar</a:t>
            </a:r>
            <a:endParaRPr lang="tr-TR" sz="1600" dirty="0">
              <a:solidFill>
                <a:prstClr val="black"/>
              </a:solidFill>
              <a:latin typeface="Times New Roman" panose="02020603050405020304" pitchFamily="18" charset="0"/>
              <a:cs typeface="Times New Roman" panose="02020603050405020304" pitchFamily="18" charset="0"/>
            </a:endParaRPr>
          </a:p>
          <a:p>
            <a:pPr marL="285750" lvl="0" indent="-285750" algn="just">
              <a:lnSpc>
                <a:spcPct val="150000"/>
              </a:lnSpc>
              <a:buFont typeface="Arial" panose="020B0604020202020204" pitchFamily="34" charset="0"/>
              <a:buChar char="•"/>
            </a:pPr>
            <a:r>
              <a:rPr lang="tr-TR" sz="1600" dirty="0">
                <a:solidFill>
                  <a:prstClr val="black"/>
                </a:solidFill>
                <a:latin typeface="Times New Roman" panose="02020603050405020304" pitchFamily="18" charset="0"/>
                <a:cs typeface="Times New Roman" panose="02020603050405020304" pitchFamily="18" charset="0"/>
              </a:rPr>
              <a:t>DMİS uygulamasında Saymanlık Müdürlüğü tarafından hesaplanan Kamu İdare Payları (Hazine Hissesi ve Bilimsel Araştırma Proje Payları) BKMYBS uygulaması olan Harcama Yönetim Sistemi (HYS) üzerinden harcama birimleri tarafından hesaplanarak Muhasebe Birimine gönderilmektedir. (</a:t>
            </a:r>
            <a:r>
              <a:rPr lang="tr-TR" sz="1600" dirty="0">
                <a:latin typeface="Times New Roman" panose="02020603050405020304" pitchFamily="18" charset="0"/>
                <a:cs typeface="Times New Roman" panose="02020603050405020304" pitchFamily="18" charset="0"/>
              </a:rPr>
              <a:t>Döner Sermaye İşletmemiz, 6 Mart 2025 tarihi itibarıyla Tek Hazine Kurumlar Hesabı (THKH) uygulamasına dâhil edilmiştir. İlgili tarihten itibaren birimlerin faiz geliri elde etmesi mümkün olmadığından faiz geliri dışında gelir elde etmeyen birimlerin iş yükü azalmıştır.)</a:t>
            </a:r>
            <a:endParaRPr lang="tr-TR" sz="1600" dirty="0">
              <a:solidFill>
                <a:prstClr val="black"/>
              </a:solidFill>
              <a:latin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pPr>
            <a:r>
              <a:rPr lang="tr-TR" sz="1600" dirty="0">
                <a:solidFill>
                  <a:prstClr val="black"/>
                </a:solidFill>
                <a:latin typeface="Times New Roman" panose="02020603050405020304" pitchFamily="18" charset="0"/>
                <a:cs typeface="Times New Roman" panose="02020603050405020304" pitchFamily="18" charset="0"/>
              </a:rPr>
              <a:t>DMİS uygulamasında mal ve hizmet alımlarının harcama talimatı kurum içi diğer yazılım üzerinden manuel oluşturulurken BKMYBS Harcama Yönetim Sisteminde (HYS) oluşturulmaktadır.</a:t>
            </a:r>
          </a:p>
          <a:p>
            <a:pPr marL="285750" indent="-285750" algn="just">
              <a:lnSpc>
                <a:spcPct val="150000"/>
              </a:lnSpc>
              <a:buFont typeface="Arial" panose="020B0604020202020204" pitchFamily="34" charset="0"/>
              <a:buChar char="•"/>
            </a:pPr>
            <a:r>
              <a:rPr lang="tr-TR" sz="1600" dirty="0">
                <a:solidFill>
                  <a:prstClr val="black"/>
                </a:solidFill>
                <a:latin typeface="Times New Roman" panose="02020603050405020304" pitchFamily="18" charset="0"/>
                <a:cs typeface="Times New Roman" panose="02020603050405020304" pitchFamily="18" charset="0"/>
              </a:rPr>
              <a:t>DMİS uygulamasında taşınır kayıt işlemleri kurum içi diğer yazılım ile ortak takip edilirken </a:t>
            </a:r>
            <a:r>
              <a:rPr lang="tr-TR" sz="1600" dirty="0" err="1">
                <a:solidFill>
                  <a:prstClr val="black"/>
                </a:solidFill>
                <a:latin typeface="Times New Roman" panose="02020603050405020304" pitchFamily="18" charset="0"/>
                <a:cs typeface="Times New Roman" panose="02020603050405020304" pitchFamily="18" charset="0"/>
              </a:rPr>
              <a:t>BKMYBS’ne</a:t>
            </a:r>
            <a:r>
              <a:rPr lang="tr-TR" sz="1600" dirty="0">
                <a:solidFill>
                  <a:prstClr val="black"/>
                </a:solidFill>
                <a:latin typeface="Times New Roman" panose="02020603050405020304" pitchFamily="18" charset="0"/>
                <a:cs typeface="Times New Roman" panose="02020603050405020304" pitchFamily="18" charset="0"/>
              </a:rPr>
              <a:t> geçildikten sonra Kamu Harcama ve Muhasebe Bilişim Sistemi (KBS) içindeki Taşınır Kayıt ve Yönetim Sistemi (TKYS) uygulaması içinde yapılmaktadır. Bu uygulamalar için tüm yetkilendirmeler Saymanlık Müdürlüğü tarafından yapılmaktadır.</a:t>
            </a:r>
          </a:p>
          <a:p>
            <a:pPr marL="285750" indent="-285750" algn="just">
              <a:lnSpc>
                <a:spcPct val="150000"/>
              </a:lnSpc>
              <a:buFont typeface="Arial" panose="020B0604020202020204" pitchFamily="34" charset="0"/>
              <a:buChar char="•"/>
            </a:pPr>
            <a:r>
              <a:rPr lang="tr-TR" sz="1600" dirty="0">
                <a:solidFill>
                  <a:prstClr val="black"/>
                </a:solidFill>
                <a:latin typeface="Times New Roman" panose="02020603050405020304" pitchFamily="18" charset="0"/>
                <a:cs typeface="Times New Roman" panose="02020603050405020304" pitchFamily="18" charset="0"/>
              </a:rPr>
              <a:t>DMİS uygulamasında biriminize ilişkin mali raporlar sistemde görüntülenebilirken </a:t>
            </a:r>
            <a:r>
              <a:rPr lang="tr-TR" sz="1600" dirty="0" err="1">
                <a:solidFill>
                  <a:prstClr val="black"/>
                </a:solidFill>
                <a:latin typeface="Times New Roman" panose="02020603050405020304" pitchFamily="18" charset="0"/>
                <a:cs typeface="Times New Roman" panose="02020603050405020304" pitchFamily="18" charset="0"/>
              </a:rPr>
              <a:t>BKMYBS’de</a:t>
            </a:r>
            <a:r>
              <a:rPr lang="tr-TR" sz="1600" dirty="0">
                <a:solidFill>
                  <a:prstClr val="black"/>
                </a:solidFill>
                <a:latin typeface="Times New Roman" panose="02020603050405020304" pitchFamily="18" charset="0"/>
                <a:cs typeface="Times New Roman" panose="02020603050405020304" pitchFamily="18" charset="0"/>
              </a:rPr>
              <a:t> yine Saymanlık Müdürlüğünce Muhasebe Uygulaması raportör rolü yetkisi verilen personel tarafından görüntülenebilmektedir.</a:t>
            </a:r>
          </a:p>
          <a:p>
            <a:pPr algn="just">
              <a:lnSpc>
                <a:spcPct val="150000"/>
              </a:lnSpc>
            </a:pPr>
            <a:endParaRPr lang="tr-TR" sz="1600" dirty="0">
              <a:solidFill>
                <a:prstClr val="black"/>
              </a:solidFill>
              <a:latin typeface="Times New Roman" panose="02020603050405020304" pitchFamily="18" charset="0"/>
              <a:cs typeface="Times New Roman" panose="02020603050405020304" pitchFamily="18" charset="0"/>
            </a:endParaRPr>
          </a:p>
          <a:p>
            <a:pPr marL="285750" lvl="0" indent="-285750" algn="just">
              <a:lnSpc>
                <a:spcPct val="150000"/>
              </a:lnSpc>
              <a:buFont typeface="Arial" panose="020B0604020202020204" pitchFamily="34" charset="0"/>
              <a:buChar char="•"/>
            </a:pPr>
            <a:endParaRPr lang="tr-TR" sz="1600" dirty="0">
              <a:solidFill>
                <a:prstClr val="black"/>
              </a:solidFill>
              <a:latin typeface="Times New Roman" panose="02020603050405020304" pitchFamily="18" charset="0"/>
              <a:cs typeface="Times New Roman" panose="02020603050405020304" pitchFamily="18" charset="0"/>
            </a:endParaRPr>
          </a:p>
          <a:p>
            <a:pPr marL="285750" lvl="0" indent="-285750" algn="just">
              <a:lnSpc>
                <a:spcPct val="150000"/>
              </a:lnSpc>
              <a:buFont typeface="Arial" panose="020B0604020202020204" pitchFamily="34" charset="0"/>
              <a:buChar char="•"/>
            </a:pPr>
            <a:endParaRPr lang="tr-TR" sz="1600" dirty="0">
              <a:solidFill>
                <a:prstClr val="black"/>
              </a:solidFill>
              <a:latin typeface="Times New Roman" panose="02020603050405020304" pitchFamily="18" charset="0"/>
              <a:cs typeface="Times New Roman" panose="02020603050405020304" pitchFamily="18" charset="0"/>
            </a:endParaRPr>
          </a:p>
          <a:p>
            <a:pPr marL="285750" lvl="0" indent="-285750" algn="just">
              <a:lnSpc>
                <a:spcPct val="150000"/>
              </a:lnSpc>
              <a:buFont typeface="Arial" panose="020B0604020202020204" pitchFamily="34" charset="0"/>
              <a:buChar char="•"/>
            </a:pPr>
            <a:endParaRPr lang="tr-TR" sz="1600" dirty="0">
              <a:solidFill>
                <a:prstClr val="black"/>
              </a:solidFill>
              <a:latin typeface="Times New Roman" panose="02020603050405020304" pitchFamily="18" charset="0"/>
              <a:cs typeface="Times New Roman" panose="02020603050405020304" pitchFamily="18" charset="0"/>
            </a:endParaRPr>
          </a:p>
          <a:p>
            <a:pPr marL="285750" lvl="0" indent="-285750" algn="just">
              <a:lnSpc>
                <a:spcPct val="150000"/>
              </a:lnSpc>
              <a:buFont typeface="Arial" panose="020B0604020202020204" pitchFamily="34" charset="0"/>
              <a:buChar char="•"/>
            </a:pPr>
            <a:endParaRPr lang="tr-TR" sz="1600" dirty="0">
              <a:solidFill>
                <a:prstClr val="black"/>
              </a:solidFill>
              <a:latin typeface="Times New Roman" panose="02020603050405020304" pitchFamily="18" charset="0"/>
              <a:cs typeface="Times New Roman" panose="02020603050405020304" pitchFamily="18" charset="0"/>
            </a:endParaRPr>
          </a:p>
          <a:p>
            <a:pPr lvl="0" algn="just">
              <a:lnSpc>
                <a:spcPct val="150000"/>
              </a:lnSpc>
            </a:pPr>
            <a:endParaRPr lang="tr-TR" sz="16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4915492"/>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文本占位符 24"/>
          <p:cNvSpPr>
            <a:spLocks noGrp="1"/>
          </p:cNvSpPr>
          <p:nvPr>
            <p:ph type="body" sz="quarter" idx="13"/>
          </p:nvPr>
        </p:nvSpPr>
        <p:spPr/>
        <p:txBody>
          <a:bodyPr/>
          <a:lstStyle/>
          <a:p>
            <a:r>
              <a:rPr lang="tr-TR" altLang="zh-CN" dirty="0">
                <a:latin typeface="+mn-lt"/>
                <a:ea typeface="+mn-ea"/>
                <a:cs typeface="+mn-ea"/>
                <a:sym typeface="+mn-lt"/>
              </a:rPr>
              <a:t>Genel Tanımlar ve Bilgiler-5</a:t>
            </a:r>
          </a:p>
        </p:txBody>
      </p:sp>
      <p:sp>
        <p:nvSpPr>
          <p:cNvPr id="4" name="Slide Number Placeholder 3"/>
          <p:cNvSpPr>
            <a:spLocks noGrp="1"/>
          </p:cNvSpPr>
          <p:nvPr>
            <p:ph type="sldNum" sz="quarter" idx="12"/>
          </p:nvPr>
        </p:nvSpPr>
        <p:spPr/>
        <p:txBody>
          <a:bodyPr/>
          <a:lstStyle/>
          <a:p>
            <a:pPr lvl="0"/>
            <a:r>
              <a:rPr lang="tr-TR" sz="1200" b="1" noProof="0" dirty="0">
                <a:latin typeface="+mn-lt"/>
                <a:cs typeface="+mn-ea"/>
                <a:sym typeface="+mn-lt"/>
              </a:rPr>
              <a:t>4</a:t>
            </a:r>
            <a:endParaRPr lang="en-US" sz="1200" b="1" noProof="0" dirty="0">
              <a:latin typeface="+mn-lt"/>
              <a:cs typeface="+mn-ea"/>
              <a:sym typeface="+mn-lt"/>
            </a:endParaRPr>
          </a:p>
        </p:txBody>
      </p:sp>
      <p:grpSp>
        <p:nvGrpSpPr>
          <p:cNvPr id="57" name="Group 8"/>
          <p:cNvGrpSpPr>
            <a:grpSpLocks noChangeAspect="1"/>
          </p:cNvGrpSpPr>
          <p:nvPr/>
        </p:nvGrpSpPr>
        <p:grpSpPr bwMode="auto">
          <a:xfrm>
            <a:off x="3898374" y="1644650"/>
            <a:ext cx="1927225" cy="2284413"/>
            <a:chOff x="2456" y="1036"/>
            <a:chExt cx="1214" cy="1439"/>
          </a:xfrm>
        </p:grpSpPr>
        <p:sp>
          <p:nvSpPr>
            <p:cNvPr id="58" name="AutoShape 7"/>
            <p:cNvSpPr>
              <a:spLocks noChangeAspect="1" noChangeArrowheads="1" noTextEdit="1"/>
            </p:cNvSpPr>
            <p:nvPr/>
          </p:nvSpPr>
          <p:spPr bwMode="auto">
            <a:xfrm>
              <a:off x="2456" y="1036"/>
              <a:ext cx="1214" cy="1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59" name="Rectangle 9"/>
            <p:cNvSpPr>
              <a:spLocks noChangeArrowheads="1"/>
            </p:cNvSpPr>
            <p:nvPr/>
          </p:nvSpPr>
          <p:spPr bwMode="auto">
            <a:xfrm>
              <a:off x="2871" y="1350"/>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800" b="0" i="0" u="none" strike="noStrike" cap="none" normalizeH="0" baseline="0" dirty="0">
                <a:ln>
                  <a:noFill/>
                </a:ln>
                <a:effectLst/>
                <a:latin typeface="+mn-lt"/>
                <a:cs typeface="+mn-ea"/>
                <a:sym typeface="+mn-lt"/>
              </a:endParaRPr>
            </a:p>
          </p:txBody>
        </p:sp>
      </p:grpSp>
      <p:sp>
        <p:nvSpPr>
          <p:cNvPr id="13" name="Metin kutusu 12">
            <a:extLst>
              <a:ext uri="{FF2B5EF4-FFF2-40B4-BE49-F238E27FC236}">
                <a16:creationId xmlns:a16="http://schemas.microsoft.com/office/drawing/2014/main" id="{FB8EED55-FD05-F684-CC1B-D4CBFB6302CD}"/>
              </a:ext>
            </a:extLst>
          </p:cNvPr>
          <p:cNvSpPr txBox="1"/>
          <p:nvPr/>
        </p:nvSpPr>
        <p:spPr>
          <a:xfrm>
            <a:off x="149181" y="879923"/>
            <a:ext cx="11890420" cy="6696064"/>
          </a:xfrm>
          <a:prstGeom prst="rect">
            <a:avLst/>
          </a:prstGeom>
          <a:noFill/>
        </p:spPr>
        <p:txBody>
          <a:bodyPr wrap="square">
            <a:spAutoFit/>
          </a:bodyPr>
          <a:lstStyle/>
          <a:p>
            <a:pPr lvl="0" algn="just">
              <a:lnSpc>
                <a:spcPct val="150000"/>
              </a:lnSpc>
            </a:pPr>
            <a:r>
              <a:rPr lang="tr-TR" sz="1600" b="1" dirty="0">
                <a:solidFill>
                  <a:prstClr val="black"/>
                </a:solidFill>
                <a:latin typeface="Times New Roman" panose="02020603050405020304" pitchFamily="18" charset="0"/>
                <a:cs typeface="Times New Roman" panose="02020603050405020304" pitchFamily="18" charset="0"/>
              </a:rPr>
              <a:t>Yeni Muhasebe Sistemi (BKMYBS)- Eski Muhasebe Sistemi (DMİS) Arasındaki Uygulamaya Yönelik Farklar</a:t>
            </a:r>
            <a:endParaRPr lang="tr-TR" sz="1600" dirty="0">
              <a:solidFill>
                <a:prstClr val="black"/>
              </a:solidFill>
              <a:latin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pPr>
            <a:r>
              <a:rPr lang="tr-TR" sz="1600" dirty="0">
                <a:solidFill>
                  <a:prstClr val="black"/>
                </a:solidFill>
                <a:latin typeface="Times New Roman" panose="02020603050405020304" pitchFamily="18" charset="0"/>
                <a:cs typeface="Times New Roman" panose="02020603050405020304" pitchFamily="18" charset="0"/>
              </a:rPr>
              <a:t>DMİS uygulamasında İşletme Müdürlüğümüz kontrolünden sonra Muhasebe Birimine gönderilen ödeme evrakları, BKMYBS Harcama Yönetim Sisteminde (HYS) imza süreçleri tamamlandıktan sonra doğrudan Muhasebe Birimine gönderilmektedir. Bu sebeple 17.05.2024 tarihli 32549 sayılı Resmî Gazetede yayımlanan Tasarruf Tedbirleri Genelgesi kapsamında biriminiz döner sermaye bütçesinden yapılacak mal ve hizmet alımlarının takibi ile satın alma (mal, hizmet) işlemlerine ait ödeme belgelerinin zamanında ve doğru olarak BKMYBS sistemine girilmesi amacıyla Döner Sermaye İşletme Müdürlüğü satın alma biriminin kontrolüne gönderilmesi planlanarak döner sermayeli tüm birimler için Döner Sermaye İşletme Müdürlüğü Veri Onay Yetkilisi tanımlanmıştır. </a:t>
            </a:r>
          </a:p>
          <a:p>
            <a:pPr marL="285750" indent="-285750" algn="just">
              <a:lnSpc>
                <a:spcPct val="150000"/>
              </a:lnSpc>
              <a:buFont typeface="Arial" panose="020B0604020202020204" pitchFamily="34" charset="0"/>
              <a:buChar char="•"/>
            </a:pPr>
            <a:r>
              <a:rPr lang="tr-TR" sz="1600" dirty="0">
                <a:solidFill>
                  <a:prstClr val="black"/>
                </a:solidFill>
                <a:latin typeface="Times New Roman" panose="02020603050405020304" pitchFamily="18" charset="0"/>
                <a:cs typeface="Times New Roman" panose="02020603050405020304" pitchFamily="18" charset="0"/>
              </a:rPr>
              <a:t>DMİS uygulamasında merkez birim tanımlanmasına gerek yokken </a:t>
            </a:r>
            <a:r>
              <a:rPr lang="tr-TR" sz="1600" dirty="0" err="1">
                <a:solidFill>
                  <a:prstClr val="black"/>
                </a:solidFill>
                <a:latin typeface="Times New Roman" panose="02020603050405020304" pitchFamily="18" charset="0"/>
                <a:cs typeface="Times New Roman" panose="02020603050405020304" pitchFamily="18" charset="0"/>
              </a:rPr>
              <a:t>BKMYBS’de</a:t>
            </a:r>
            <a:r>
              <a:rPr lang="tr-TR" sz="1600" dirty="0">
                <a:solidFill>
                  <a:prstClr val="black"/>
                </a:solidFill>
                <a:latin typeface="Times New Roman" panose="02020603050405020304" pitchFamily="18" charset="0"/>
                <a:cs typeface="Times New Roman" panose="02020603050405020304" pitchFamily="18" charset="0"/>
              </a:rPr>
              <a:t> vergi tahakkuklarının yapılabilmesi, tek hazine kurumlar uygulamasına geçildiğinden merkez bankasından gelen tutarlardan birimlere nakit aktarımı yapılabilmesi ve birimlerin bütçe aktarma işlemlerinin onaylanabilmesi için döner sermaye işletmesi adı altında bütçesi ve harcama yetkilisi tanımlanmadan merkez bir birim tanımlanmasına ihtiyaç </a:t>
            </a:r>
            <a:r>
              <a:rPr lang="tr-TR" sz="1600">
                <a:solidFill>
                  <a:prstClr val="black"/>
                </a:solidFill>
                <a:latin typeface="Times New Roman" panose="02020603050405020304" pitchFamily="18" charset="0"/>
                <a:cs typeface="Times New Roman" panose="02020603050405020304" pitchFamily="18" charset="0"/>
              </a:rPr>
              <a:t>duyulmuştur.</a:t>
            </a:r>
            <a:endParaRPr lang="tr-TR" sz="1600" dirty="0">
              <a:solidFill>
                <a:prstClr val="black"/>
              </a:solidFill>
              <a:latin typeface="Times New Roman" panose="02020603050405020304" pitchFamily="18" charset="0"/>
              <a:cs typeface="Times New Roman" panose="02020603050405020304" pitchFamily="18" charset="0"/>
            </a:endParaRPr>
          </a:p>
          <a:p>
            <a:pPr marL="285750" lvl="0" indent="-285750" algn="just">
              <a:lnSpc>
                <a:spcPct val="150000"/>
              </a:lnSpc>
              <a:buFont typeface="Arial" panose="020B0604020202020204" pitchFamily="34" charset="0"/>
              <a:buChar char="•"/>
            </a:pPr>
            <a:r>
              <a:rPr lang="tr-TR" sz="1600" dirty="0">
                <a:solidFill>
                  <a:prstClr val="black"/>
                </a:solidFill>
                <a:latin typeface="Times New Roman" panose="02020603050405020304" pitchFamily="18" charset="0"/>
                <a:cs typeface="Times New Roman" panose="02020603050405020304" pitchFamily="18" charset="0"/>
              </a:rPr>
              <a:t>DMİS uygulamasında bütçe aktarma işlemlerinde başlangıç ödeneği olmasa dahi istenilen kaleme mevzuatında belirlenen kısıt oranları dahilinde aktarma işlemi yapılırken BKMYBS Harcama Yönetim Sistemi (HYS) bütçe işlemleri modülünde başlangıç ödeneği olmayan bütçe kalemlerine aktarma işlemi yapılamamaktadır.</a:t>
            </a:r>
          </a:p>
          <a:p>
            <a:pPr marL="285750" lvl="0" indent="-285750" algn="just">
              <a:lnSpc>
                <a:spcPct val="150000"/>
              </a:lnSpc>
              <a:buFont typeface="Arial" panose="020B0604020202020204" pitchFamily="34" charset="0"/>
              <a:buChar char="•"/>
            </a:pPr>
            <a:endParaRPr lang="tr-TR" sz="1600" dirty="0">
              <a:solidFill>
                <a:prstClr val="black"/>
              </a:solidFill>
              <a:latin typeface="Times New Roman" panose="02020603050405020304" pitchFamily="18" charset="0"/>
              <a:cs typeface="Times New Roman" panose="02020603050405020304" pitchFamily="18" charset="0"/>
            </a:endParaRPr>
          </a:p>
          <a:p>
            <a:pPr lvl="0" algn="just">
              <a:lnSpc>
                <a:spcPct val="150000"/>
              </a:lnSpc>
            </a:pPr>
            <a:endParaRPr lang="tr-TR" sz="1600" dirty="0">
              <a:solidFill>
                <a:prstClr val="black"/>
              </a:solidFill>
              <a:latin typeface="Times New Roman" panose="02020603050405020304" pitchFamily="18" charset="0"/>
              <a:cs typeface="Times New Roman" panose="02020603050405020304" pitchFamily="18" charset="0"/>
            </a:endParaRPr>
          </a:p>
          <a:p>
            <a:pPr marL="285750" lvl="0" indent="-285750" algn="just">
              <a:lnSpc>
                <a:spcPct val="150000"/>
              </a:lnSpc>
              <a:buFont typeface="Arial" panose="020B0604020202020204" pitchFamily="34" charset="0"/>
              <a:buChar char="•"/>
            </a:pPr>
            <a:endParaRPr lang="tr-TR" sz="1600" dirty="0">
              <a:solidFill>
                <a:prstClr val="black"/>
              </a:solidFill>
              <a:latin typeface="Times New Roman" panose="02020603050405020304" pitchFamily="18" charset="0"/>
              <a:cs typeface="Times New Roman" panose="02020603050405020304" pitchFamily="18" charset="0"/>
            </a:endParaRPr>
          </a:p>
          <a:p>
            <a:pPr lvl="0" algn="just">
              <a:lnSpc>
                <a:spcPct val="150000"/>
              </a:lnSpc>
            </a:pPr>
            <a:endParaRPr lang="tr-TR" sz="16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65708637"/>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文本占位符 24"/>
          <p:cNvSpPr>
            <a:spLocks noGrp="1"/>
          </p:cNvSpPr>
          <p:nvPr>
            <p:ph type="body" sz="quarter" idx="13"/>
          </p:nvPr>
        </p:nvSpPr>
        <p:spPr/>
        <p:txBody>
          <a:bodyPr/>
          <a:lstStyle/>
          <a:p>
            <a:r>
              <a:rPr lang="tr-TR" altLang="zh-CN" dirty="0">
                <a:latin typeface="+mn-lt"/>
                <a:ea typeface="+mn-ea"/>
                <a:cs typeface="+mn-ea"/>
                <a:sym typeface="+mn-lt"/>
              </a:rPr>
              <a:t>Genel Tanımlar ve Bilgiler-6</a:t>
            </a:r>
          </a:p>
        </p:txBody>
      </p:sp>
      <p:sp>
        <p:nvSpPr>
          <p:cNvPr id="4" name="Slide Number Placeholder 3"/>
          <p:cNvSpPr>
            <a:spLocks noGrp="1"/>
          </p:cNvSpPr>
          <p:nvPr>
            <p:ph type="sldNum" sz="quarter" idx="12"/>
          </p:nvPr>
        </p:nvSpPr>
        <p:spPr/>
        <p:txBody>
          <a:bodyPr/>
          <a:lstStyle/>
          <a:p>
            <a:pPr lvl="0"/>
            <a:r>
              <a:rPr lang="tr-TR" sz="1200" b="1" noProof="0" dirty="0">
                <a:latin typeface="+mn-lt"/>
                <a:cs typeface="+mn-ea"/>
                <a:sym typeface="+mn-lt"/>
              </a:rPr>
              <a:t>4</a:t>
            </a:r>
            <a:endParaRPr lang="en-US" sz="1200" b="1" noProof="0" dirty="0">
              <a:latin typeface="+mn-lt"/>
              <a:cs typeface="+mn-ea"/>
              <a:sym typeface="+mn-lt"/>
            </a:endParaRPr>
          </a:p>
        </p:txBody>
      </p:sp>
      <p:grpSp>
        <p:nvGrpSpPr>
          <p:cNvPr id="57" name="Group 8"/>
          <p:cNvGrpSpPr>
            <a:grpSpLocks noChangeAspect="1"/>
          </p:cNvGrpSpPr>
          <p:nvPr/>
        </p:nvGrpSpPr>
        <p:grpSpPr bwMode="auto">
          <a:xfrm>
            <a:off x="3898374" y="1644650"/>
            <a:ext cx="1927225" cy="2284413"/>
            <a:chOff x="2456" y="1036"/>
            <a:chExt cx="1214" cy="1439"/>
          </a:xfrm>
        </p:grpSpPr>
        <p:sp>
          <p:nvSpPr>
            <p:cNvPr id="58" name="AutoShape 7"/>
            <p:cNvSpPr>
              <a:spLocks noChangeAspect="1" noChangeArrowheads="1" noTextEdit="1"/>
            </p:cNvSpPr>
            <p:nvPr/>
          </p:nvSpPr>
          <p:spPr bwMode="auto">
            <a:xfrm>
              <a:off x="2456" y="1036"/>
              <a:ext cx="1214" cy="1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59" name="Rectangle 9"/>
            <p:cNvSpPr>
              <a:spLocks noChangeArrowheads="1"/>
            </p:cNvSpPr>
            <p:nvPr/>
          </p:nvSpPr>
          <p:spPr bwMode="auto">
            <a:xfrm>
              <a:off x="2871" y="1350"/>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800" b="0" i="0" u="none" strike="noStrike" cap="none" normalizeH="0" baseline="0" dirty="0">
                <a:ln>
                  <a:noFill/>
                </a:ln>
                <a:effectLst/>
                <a:latin typeface="+mn-lt"/>
                <a:cs typeface="+mn-ea"/>
                <a:sym typeface="+mn-lt"/>
              </a:endParaRPr>
            </a:p>
          </p:txBody>
        </p:sp>
      </p:grpSp>
      <p:sp>
        <p:nvSpPr>
          <p:cNvPr id="13" name="Metin kutusu 12">
            <a:extLst>
              <a:ext uri="{FF2B5EF4-FFF2-40B4-BE49-F238E27FC236}">
                <a16:creationId xmlns:a16="http://schemas.microsoft.com/office/drawing/2014/main" id="{FB8EED55-FD05-F684-CC1B-D4CBFB6302CD}"/>
              </a:ext>
            </a:extLst>
          </p:cNvPr>
          <p:cNvSpPr txBox="1"/>
          <p:nvPr/>
        </p:nvSpPr>
        <p:spPr>
          <a:xfrm>
            <a:off x="149181" y="879923"/>
            <a:ext cx="11890420" cy="4154984"/>
          </a:xfrm>
          <a:prstGeom prst="rect">
            <a:avLst/>
          </a:prstGeom>
          <a:noFill/>
        </p:spPr>
        <p:txBody>
          <a:bodyPr wrap="square">
            <a:spAutoFit/>
          </a:bodyPr>
          <a:lstStyle/>
          <a:p>
            <a:pPr algn="just">
              <a:lnSpc>
                <a:spcPct val="150000"/>
              </a:lnSpc>
            </a:pPr>
            <a:r>
              <a:rPr lang="tr-TR" sz="1600" b="1" dirty="0">
                <a:latin typeface="Times New Roman" panose="02020603050405020304" pitchFamily="18" charset="0"/>
                <a:cs typeface="Times New Roman" panose="02020603050405020304" pitchFamily="18" charset="0"/>
              </a:rPr>
              <a:t>Bütçe Kavramı</a:t>
            </a:r>
            <a:r>
              <a:rPr lang="tr-TR" sz="1600" dirty="0">
                <a:latin typeface="Times New Roman" panose="02020603050405020304" pitchFamily="18" charset="0"/>
                <a:cs typeface="Times New Roman" panose="02020603050405020304" pitchFamily="18" charset="0"/>
              </a:rPr>
              <a:t> </a:t>
            </a:r>
          </a:p>
          <a:p>
            <a:pPr marL="285750" indent="-285750" algn="just">
              <a:lnSpc>
                <a:spcPct val="150000"/>
              </a:lnSpc>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5018 sayılı Kamu Mali Yönetim ve Kontrol Kanunu’nda bütçenin tanımı - Belirli bir dönemdeki gelir ve gider tahminleri ile bunların uygulanmasına ilişkin hususları gösteren ve usulüne uygun olarak yürürlüğe konulan belge – şeklinde yapılmıştır.</a:t>
            </a:r>
          </a:p>
          <a:p>
            <a:pPr marL="285750" indent="-285750" algn="just">
              <a:lnSpc>
                <a:spcPct val="150000"/>
              </a:lnSpc>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Kamu idareleri, kamu hizmetlerinin istenilen düzeyde ve kalitede sunulabilmesi için bütçeleri ile program ve proje bazında kaynak tahsislerini; stratejik planlarına, yıllık amaç ve hedefleri ile performans göstergelerine dayandırmak zorundadırlar. </a:t>
            </a:r>
          </a:p>
          <a:p>
            <a:pPr algn="just">
              <a:lnSpc>
                <a:spcPct val="150000"/>
              </a:lnSpc>
            </a:pPr>
            <a:r>
              <a:rPr lang="tr-TR" sz="1600" b="1" dirty="0">
                <a:latin typeface="Times New Roman" panose="02020603050405020304" pitchFamily="18" charset="0"/>
                <a:cs typeface="Times New Roman" panose="02020603050405020304" pitchFamily="18" charset="0"/>
              </a:rPr>
              <a:t>Döner Sermaye Bütçesi – Özel Bütçe Arasındaki Farklar</a:t>
            </a:r>
          </a:p>
          <a:p>
            <a:pPr marL="285750" indent="-285750" algn="just">
              <a:lnSpc>
                <a:spcPct val="150000"/>
              </a:lnSpc>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Döner sermaye bütçesinde beyan edilecek gelirler Öğretim Üyelerinin katkıları ile elde edilir. Doğrudan harcamak için tahsis edilmez. Yani ne kadar gelir elde edilirse mevzuatta belirlenen oranlara göre harcama yapılır.</a:t>
            </a:r>
          </a:p>
          <a:p>
            <a:pPr marL="285750" indent="-285750" algn="just">
              <a:lnSpc>
                <a:spcPct val="150000"/>
              </a:lnSpc>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Yıl içinde tahmin edilenden fazla gelir elde edilmesi durumunda ek bütçe yaparak harcama imkanı vardır.</a:t>
            </a:r>
          </a:p>
          <a:p>
            <a:pPr marL="285750" indent="-285750" algn="just">
              <a:lnSpc>
                <a:spcPct val="150000"/>
              </a:lnSpc>
              <a:buFont typeface="Arial" panose="020B0604020202020204" pitchFamily="34" charset="0"/>
              <a:buChar char="•"/>
            </a:pPr>
            <a:r>
              <a:rPr lang="tr-TR" sz="1600" dirty="0">
                <a:latin typeface="Times New Roman" panose="02020603050405020304" pitchFamily="18" charset="0"/>
                <a:cs typeface="Times New Roman" panose="02020603050405020304" pitchFamily="18" charset="0"/>
              </a:rPr>
              <a:t>Elde edilen gelirin harcama oranları birimler itibariyle farklılıklar göstermekte olup; dağıtım oranları 2547 Sayılı Kanunun 58. maddesinde belirtilen kısıtlar dahilinde Üniversite Yönetim Kurulu Kararı ile belirlenir.</a:t>
            </a:r>
          </a:p>
        </p:txBody>
      </p:sp>
    </p:spTree>
    <p:extLst>
      <p:ext uri="{BB962C8B-B14F-4D97-AF65-F5344CB8AC3E}">
        <p14:creationId xmlns:p14="http://schemas.microsoft.com/office/powerpoint/2010/main" val="3508116917"/>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文本占位符 24"/>
          <p:cNvSpPr>
            <a:spLocks noGrp="1"/>
          </p:cNvSpPr>
          <p:nvPr>
            <p:ph type="body" sz="quarter" idx="13"/>
          </p:nvPr>
        </p:nvSpPr>
        <p:spPr/>
        <p:txBody>
          <a:bodyPr/>
          <a:lstStyle/>
          <a:p>
            <a:r>
              <a:rPr lang="tr-TR" altLang="zh-CN" dirty="0">
                <a:latin typeface="+mn-lt"/>
                <a:ea typeface="+mn-ea"/>
                <a:cs typeface="+mn-ea"/>
                <a:sym typeface="+mn-lt"/>
              </a:rPr>
              <a:t>Döner Sermaye Dağıtım Oranları</a:t>
            </a:r>
          </a:p>
        </p:txBody>
      </p:sp>
      <p:sp>
        <p:nvSpPr>
          <p:cNvPr id="4" name="Slide Number Placeholder 3"/>
          <p:cNvSpPr>
            <a:spLocks noGrp="1"/>
          </p:cNvSpPr>
          <p:nvPr>
            <p:ph type="sldNum" sz="quarter" idx="12"/>
          </p:nvPr>
        </p:nvSpPr>
        <p:spPr/>
        <p:txBody>
          <a:bodyPr/>
          <a:lstStyle/>
          <a:p>
            <a:pPr lvl="0"/>
            <a:r>
              <a:rPr lang="tr-TR" sz="1200" b="1" noProof="0" dirty="0">
                <a:latin typeface="+mn-lt"/>
                <a:cs typeface="+mn-ea"/>
                <a:sym typeface="+mn-lt"/>
              </a:rPr>
              <a:t>5</a:t>
            </a:r>
            <a:endParaRPr lang="en-US" sz="1200" b="1" noProof="0" dirty="0">
              <a:latin typeface="+mn-lt"/>
              <a:cs typeface="+mn-ea"/>
              <a:sym typeface="+mn-lt"/>
            </a:endParaRPr>
          </a:p>
        </p:txBody>
      </p:sp>
      <p:grpSp>
        <p:nvGrpSpPr>
          <p:cNvPr id="57" name="Group 8"/>
          <p:cNvGrpSpPr>
            <a:grpSpLocks noChangeAspect="1"/>
          </p:cNvGrpSpPr>
          <p:nvPr/>
        </p:nvGrpSpPr>
        <p:grpSpPr bwMode="auto">
          <a:xfrm>
            <a:off x="3898374" y="1644650"/>
            <a:ext cx="1927225" cy="2284413"/>
            <a:chOff x="2456" y="1036"/>
            <a:chExt cx="1214" cy="1439"/>
          </a:xfrm>
        </p:grpSpPr>
        <p:sp>
          <p:nvSpPr>
            <p:cNvPr id="58" name="AutoShape 7"/>
            <p:cNvSpPr>
              <a:spLocks noChangeAspect="1" noChangeArrowheads="1" noTextEdit="1"/>
            </p:cNvSpPr>
            <p:nvPr/>
          </p:nvSpPr>
          <p:spPr bwMode="auto">
            <a:xfrm>
              <a:off x="2456" y="1036"/>
              <a:ext cx="1214" cy="1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cs typeface="+mn-ea"/>
                <a:sym typeface="+mn-lt"/>
              </a:endParaRPr>
            </a:p>
          </p:txBody>
        </p:sp>
        <p:sp>
          <p:nvSpPr>
            <p:cNvPr id="59" name="Rectangle 9"/>
            <p:cNvSpPr>
              <a:spLocks noChangeArrowheads="1"/>
            </p:cNvSpPr>
            <p:nvPr/>
          </p:nvSpPr>
          <p:spPr bwMode="auto">
            <a:xfrm>
              <a:off x="2871" y="1350"/>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800" b="0" i="0" u="none" strike="noStrike" cap="none" normalizeH="0" baseline="0" dirty="0">
                <a:ln>
                  <a:noFill/>
                </a:ln>
                <a:effectLst/>
                <a:latin typeface="+mn-lt"/>
                <a:cs typeface="+mn-ea"/>
                <a:sym typeface="+mn-lt"/>
              </a:endParaRPr>
            </a:p>
          </p:txBody>
        </p:sp>
      </p:grpSp>
      <p:graphicFrame>
        <p:nvGraphicFramePr>
          <p:cNvPr id="8" name="İçerik Yer Tutucusu 4">
            <a:extLst>
              <a:ext uri="{FF2B5EF4-FFF2-40B4-BE49-F238E27FC236}">
                <a16:creationId xmlns:a16="http://schemas.microsoft.com/office/drawing/2014/main" id="{2AE67998-E061-BC4A-E749-DC29FF92D02A}"/>
              </a:ext>
            </a:extLst>
          </p:cNvPr>
          <p:cNvGraphicFramePr>
            <a:graphicFrameLocks/>
          </p:cNvGraphicFramePr>
          <p:nvPr>
            <p:extLst>
              <p:ext uri="{D42A27DB-BD31-4B8C-83A1-F6EECF244321}">
                <p14:modId xmlns:p14="http://schemas.microsoft.com/office/powerpoint/2010/main" val="3716969908"/>
              </p:ext>
            </p:extLst>
          </p:nvPr>
        </p:nvGraphicFramePr>
        <p:xfrm>
          <a:off x="310922" y="1077455"/>
          <a:ext cx="11570155" cy="5600436"/>
        </p:xfrm>
        <a:graphic>
          <a:graphicData uri="http://schemas.openxmlformats.org/drawingml/2006/table">
            <a:tbl>
              <a:tblPr firstRow="1" firstCol="1" bandRow="1">
                <a:tableStyleId>{5940675A-B579-460E-94D1-54222C63F5DA}</a:tableStyleId>
              </a:tblPr>
              <a:tblGrid>
                <a:gridCol w="5234984">
                  <a:extLst>
                    <a:ext uri="{9D8B030D-6E8A-4147-A177-3AD203B41FA5}">
                      <a16:colId xmlns:a16="http://schemas.microsoft.com/office/drawing/2014/main" val="20000"/>
                    </a:ext>
                  </a:extLst>
                </a:gridCol>
                <a:gridCol w="1483697">
                  <a:extLst>
                    <a:ext uri="{9D8B030D-6E8A-4147-A177-3AD203B41FA5}">
                      <a16:colId xmlns:a16="http://schemas.microsoft.com/office/drawing/2014/main" val="20001"/>
                    </a:ext>
                  </a:extLst>
                </a:gridCol>
                <a:gridCol w="1384785">
                  <a:extLst>
                    <a:ext uri="{9D8B030D-6E8A-4147-A177-3AD203B41FA5}">
                      <a16:colId xmlns:a16="http://schemas.microsoft.com/office/drawing/2014/main" val="20002"/>
                    </a:ext>
                  </a:extLst>
                </a:gridCol>
                <a:gridCol w="1737870">
                  <a:extLst>
                    <a:ext uri="{9D8B030D-6E8A-4147-A177-3AD203B41FA5}">
                      <a16:colId xmlns:a16="http://schemas.microsoft.com/office/drawing/2014/main" val="20003"/>
                    </a:ext>
                  </a:extLst>
                </a:gridCol>
                <a:gridCol w="1728819">
                  <a:extLst>
                    <a:ext uri="{9D8B030D-6E8A-4147-A177-3AD203B41FA5}">
                      <a16:colId xmlns:a16="http://schemas.microsoft.com/office/drawing/2014/main" val="20004"/>
                    </a:ext>
                  </a:extLst>
                </a:gridCol>
              </a:tblGrid>
              <a:tr h="682072">
                <a:tc>
                  <a:txBody>
                    <a:bodyPr/>
                    <a:lstStyle/>
                    <a:p>
                      <a:pPr>
                        <a:lnSpc>
                          <a:spcPct val="107000"/>
                        </a:lnSpc>
                        <a:spcAft>
                          <a:spcPts val="0"/>
                        </a:spcAft>
                      </a:pPr>
                      <a:r>
                        <a:rPr lang="tr-TR" sz="1600" dirty="0">
                          <a:effectLst/>
                          <a:latin typeface="Bahnschrift SemiBold Condensed" panose="020B0502040204020203" pitchFamily="34" charset="0"/>
                        </a:rPr>
                        <a:t>Birim Tanımlamaları</a:t>
                      </a:r>
                      <a:endParaRPr lang="tr-TR" sz="1600" dirty="0">
                        <a:effectLst/>
                        <a:latin typeface="Bahnschrift SemiBold Condensed" panose="020B0502040204020203"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tr-TR" sz="1600" dirty="0">
                          <a:effectLst/>
                          <a:latin typeface="Bahnschrift SemiBold Condensed" panose="020B0502040204020203" pitchFamily="34" charset="0"/>
                        </a:rPr>
                        <a:t>Hazine Payı</a:t>
                      </a:r>
                      <a:endParaRPr lang="tr-TR" sz="1600" dirty="0">
                        <a:effectLst/>
                        <a:latin typeface="Bahnschrift SemiBold Condensed" panose="020B0502040204020203"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tr-TR" sz="1600" dirty="0">
                          <a:effectLst/>
                          <a:latin typeface="Bahnschrift SemiBold Condensed" panose="020B0502040204020203" pitchFamily="34" charset="0"/>
                        </a:rPr>
                        <a:t>BAP Payı</a:t>
                      </a:r>
                      <a:endParaRPr lang="tr-TR" sz="1600" dirty="0">
                        <a:effectLst/>
                        <a:latin typeface="Bahnschrift SemiBold Condensed" panose="020B0502040204020203"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tr-TR" sz="1600" dirty="0">
                          <a:effectLst/>
                          <a:latin typeface="Bahnschrift SemiBold Condensed" panose="020B0502040204020203" pitchFamily="34" charset="0"/>
                        </a:rPr>
                        <a:t>Mal Hizmet Payı</a:t>
                      </a:r>
                      <a:endParaRPr lang="tr-TR" sz="1600" dirty="0">
                        <a:effectLst/>
                        <a:latin typeface="Bahnschrift SemiBold Condensed" panose="020B0502040204020203"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tr-TR" sz="1600" dirty="0">
                          <a:effectLst/>
                          <a:latin typeface="Bahnschrift SemiBold Condensed" panose="020B0502040204020203" pitchFamily="34" charset="0"/>
                        </a:rPr>
                        <a:t>Azami Dağıtılacak  Ek Ödeme Payı</a:t>
                      </a:r>
                      <a:endParaRPr lang="tr-TR" sz="1600" dirty="0">
                        <a:effectLst/>
                        <a:latin typeface="Bahnschrift SemiBold Condensed" panose="020B0502040204020203" pitchFamily="34"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10000"/>
                  </a:ext>
                </a:extLst>
              </a:tr>
              <a:tr h="1052946">
                <a:tc>
                  <a:txBody>
                    <a:bodyPr/>
                    <a:lstStyle/>
                    <a:p>
                      <a:pPr algn="l">
                        <a:lnSpc>
                          <a:spcPct val="107000"/>
                        </a:lnSpc>
                        <a:spcAft>
                          <a:spcPts val="0"/>
                        </a:spcAft>
                      </a:pPr>
                      <a:r>
                        <a:rPr lang="tr-TR" sz="1600" dirty="0">
                          <a:effectLst/>
                          <a:latin typeface="Bahnschrift SemiBold Condensed" panose="020B0502040204020203" pitchFamily="34" charset="0"/>
                        </a:rPr>
                        <a:t>C fıkrası- Tıp ve Diş Hekimliği Fakülteleri ile Sağlık Uygulama ve Araştırma Merkezleri</a:t>
                      </a:r>
                      <a:endParaRPr lang="tr-TR" sz="1600" dirty="0">
                        <a:effectLst/>
                        <a:latin typeface="Bahnschrift SemiBold Condensed" panose="020B0502040204020203"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tr-TR" sz="1600" b="0" dirty="0">
                          <a:effectLst/>
                          <a:latin typeface="Times New Roman" panose="02020603050405020304" pitchFamily="18" charset="0"/>
                          <a:cs typeface="Times New Roman" panose="02020603050405020304" pitchFamily="18" charset="0"/>
                        </a:rPr>
                        <a:t>1%</a:t>
                      </a:r>
                      <a:endParaRPr lang="tr-TR" sz="1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tr-TR" sz="1600" b="0" dirty="0">
                          <a:effectLst/>
                          <a:latin typeface="Times New Roman" panose="02020603050405020304" pitchFamily="18" charset="0"/>
                          <a:cs typeface="Times New Roman" panose="02020603050405020304" pitchFamily="18" charset="0"/>
                        </a:rPr>
                        <a:t>5%</a:t>
                      </a:r>
                      <a:endParaRPr lang="tr-TR" sz="1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tr-TR" sz="1600" b="0" dirty="0">
                          <a:effectLst/>
                          <a:latin typeface="Times New Roman" panose="02020603050405020304" pitchFamily="18" charset="0"/>
                          <a:cs typeface="Times New Roman" panose="02020603050405020304" pitchFamily="18" charset="0"/>
                        </a:rPr>
                        <a:t> 38%</a:t>
                      </a:r>
                      <a:endParaRPr lang="tr-TR" sz="1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tr-TR" sz="1600" b="0" dirty="0">
                          <a:effectLst/>
                          <a:latin typeface="Times New Roman" panose="02020603050405020304" pitchFamily="18" charset="0"/>
                          <a:cs typeface="Times New Roman" panose="02020603050405020304" pitchFamily="18" charset="0"/>
                        </a:rPr>
                        <a:t>56%</a:t>
                      </a:r>
                      <a:endParaRPr lang="tr-TR" sz="1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10001"/>
                  </a:ext>
                </a:extLst>
              </a:tr>
              <a:tr h="972367">
                <a:tc>
                  <a:txBody>
                    <a:bodyPr/>
                    <a:lstStyle/>
                    <a:p>
                      <a:pPr algn="l">
                        <a:lnSpc>
                          <a:spcPct val="107000"/>
                        </a:lnSpc>
                        <a:spcAft>
                          <a:spcPts val="0"/>
                        </a:spcAft>
                      </a:pPr>
                      <a:r>
                        <a:rPr lang="tr-TR" sz="1600" dirty="0">
                          <a:effectLst/>
                          <a:latin typeface="Bahnschrift SemiBold Condensed" panose="020B0502040204020203" pitchFamily="34" charset="0"/>
                        </a:rPr>
                        <a:t>D fıkrası- Ziraat ve Veteriner Fakülteleri, Sivil Havacılık Yüksekokulu, Sürekli Eğitim Merkezi ve bünyesinde atölye veya laboratuvar bulunan Yükseköğretim Kurumları </a:t>
                      </a:r>
                      <a:endParaRPr lang="tr-TR" sz="1600" dirty="0">
                        <a:effectLst/>
                        <a:latin typeface="Bahnschrift SemiBold Condensed" panose="020B0502040204020203"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tr-TR" sz="1600" b="0" dirty="0">
                          <a:effectLst/>
                          <a:latin typeface="Times New Roman" panose="02020603050405020304" pitchFamily="18" charset="0"/>
                          <a:cs typeface="Times New Roman" panose="02020603050405020304" pitchFamily="18" charset="0"/>
                        </a:rPr>
                        <a:t>1%</a:t>
                      </a:r>
                      <a:endParaRPr lang="tr-TR" sz="1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tr-TR" sz="1600" b="0" dirty="0">
                          <a:effectLst/>
                          <a:latin typeface="Times New Roman" panose="02020603050405020304" pitchFamily="18" charset="0"/>
                          <a:cs typeface="Times New Roman" panose="02020603050405020304" pitchFamily="18" charset="0"/>
                        </a:rPr>
                        <a:t>5%</a:t>
                      </a:r>
                      <a:endParaRPr lang="tr-TR" sz="1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tr-TR" sz="1600" b="0" dirty="0">
                          <a:effectLst/>
                          <a:latin typeface="Times New Roman" panose="02020603050405020304" pitchFamily="18" charset="0"/>
                          <a:cs typeface="Times New Roman" panose="02020603050405020304" pitchFamily="18" charset="0"/>
                        </a:rPr>
                        <a:t>30%</a:t>
                      </a:r>
                      <a:endParaRPr lang="tr-TR" sz="1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tr-TR" sz="1600" b="0" dirty="0">
                          <a:effectLst/>
                          <a:latin typeface="Times New Roman" panose="02020603050405020304" pitchFamily="18" charset="0"/>
                          <a:cs typeface="Times New Roman" panose="02020603050405020304" pitchFamily="18" charset="0"/>
                        </a:rPr>
                        <a:t>64%</a:t>
                      </a:r>
                      <a:endParaRPr lang="tr-TR" sz="1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10002"/>
                  </a:ext>
                </a:extLst>
              </a:tr>
              <a:tr h="994978">
                <a:tc>
                  <a:txBody>
                    <a:bodyPr/>
                    <a:lstStyle/>
                    <a:p>
                      <a:pPr algn="l">
                        <a:lnSpc>
                          <a:spcPct val="107000"/>
                        </a:lnSpc>
                        <a:spcAft>
                          <a:spcPts val="0"/>
                        </a:spcAft>
                      </a:pPr>
                      <a:r>
                        <a:rPr lang="tr-TR" sz="1600" dirty="0">
                          <a:effectLst/>
                          <a:latin typeface="Bahnschrift SemiBold Condensed" panose="020B0502040204020203" pitchFamily="34" charset="0"/>
                        </a:rPr>
                        <a:t>E fıkrası- Yükseköğretim kurumlarının imkanlarını kullanmaksızın verdikleri hizmetler karşılığında elde edilen gelirlerden; </a:t>
                      </a:r>
                    </a:p>
                    <a:p>
                      <a:pPr algn="r">
                        <a:lnSpc>
                          <a:spcPct val="107000"/>
                        </a:lnSpc>
                        <a:spcAft>
                          <a:spcPts val="0"/>
                        </a:spcAft>
                      </a:pPr>
                      <a:r>
                        <a:rPr lang="tr-TR" sz="1600" dirty="0">
                          <a:effectLst/>
                          <a:latin typeface="Bahnschrift SemiBold Condensed" panose="020B0502040204020203" pitchFamily="34" charset="0"/>
                        </a:rPr>
                        <a:t>                     </a:t>
                      </a:r>
                      <a:r>
                        <a:rPr lang="tr-TR" sz="1600" baseline="0" dirty="0">
                          <a:effectLst/>
                          <a:latin typeface="Bahnschrift SemiBold Condensed" panose="020B0502040204020203" pitchFamily="34" charset="0"/>
                        </a:rPr>
                        <a:t> </a:t>
                      </a:r>
                      <a:r>
                        <a:rPr lang="tr-TR" sz="1600" dirty="0">
                          <a:effectLst/>
                          <a:latin typeface="Bahnschrift SemiBold Condensed" panose="020B0502040204020203" pitchFamily="34" charset="0"/>
                        </a:rPr>
                        <a:t> -Tıp ve Diş Hekimliği Fakülteleri                                                 </a:t>
                      </a:r>
                      <a:endParaRPr lang="tr-TR" sz="1600" dirty="0">
                        <a:effectLst/>
                        <a:latin typeface="Bahnschrift SemiBold Condensed" panose="020B0502040204020203"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tr-TR" sz="1600" b="0" dirty="0">
                          <a:effectLst/>
                          <a:latin typeface="Times New Roman" panose="02020603050405020304" pitchFamily="18" charset="0"/>
                          <a:cs typeface="Times New Roman" panose="02020603050405020304" pitchFamily="18" charset="0"/>
                        </a:rPr>
                        <a:t>1%</a:t>
                      </a:r>
                      <a:endParaRPr lang="tr-TR" sz="1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tr-TR" sz="1600" b="0" dirty="0">
                          <a:effectLst/>
                          <a:latin typeface="Times New Roman" panose="02020603050405020304" pitchFamily="18" charset="0"/>
                          <a:cs typeface="Times New Roman" panose="02020603050405020304" pitchFamily="18" charset="0"/>
                        </a:rPr>
                        <a:t>5%</a:t>
                      </a:r>
                      <a:endParaRPr lang="tr-TR" sz="1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tr-TR" sz="1600" b="0" dirty="0">
                          <a:effectLst/>
                          <a:latin typeface="Times New Roman" panose="02020603050405020304" pitchFamily="18" charset="0"/>
                          <a:cs typeface="Times New Roman" panose="02020603050405020304" pitchFamily="18" charset="0"/>
                        </a:rPr>
                        <a:t>22%</a:t>
                      </a:r>
                      <a:endParaRPr lang="tr-TR" sz="1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tr-TR" sz="1600" b="0" dirty="0">
                          <a:effectLst/>
                          <a:latin typeface="Times New Roman" panose="02020603050405020304" pitchFamily="18" charset="0"/>
                          <a:cs typeface="Times New Roman" panose="02020603050405020304" pitchFamily="18" charset="0"/>
                        </a:rPr>
                        <a:t>72%</a:t>
                      </a:r>
                      <a:endParaRPr lang="tr-TR" sz="1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10003"/>
                  </a:ext>
                </a:extLst>
              </a:tr>
              <a:tr h="1052946">
                <a:tc>
                  <a:txBody>
                    <a:bodyPr/>
                    <a:lstStyle/>
                    <a:p>
                      <a:pPr algn="r">
                        <a:lnSpc>
                          <a:spcPct val="107000"/>
                        </a:lnSpc>
                        <a:spcAft>
                          <a:spcPts val="0"/>
                        </a:spcAft>
                      </a:pPr>
                      <a:r>
                        <a:rPr lang="tr-TR" sz="1600" dirty="0">
                          <a:effectLst/>
                          <a:latin typeface="Bahnschrift SemiBold Condensed" panose="020B0502040204020203" pitchFamily="34" charset="0"/>
                        </a:rPr>
                        <a:t>   </a:t>
                      </a:r>
                      <a:r>
                        <a:rPr lang="tr-TR" sz="1600" baseline="0" dirty="0">
                          <a:effectLst/>
                          <a:latin typeface="Bahnschrift SemiBold Condensed" panose="020B0502040204020203" pitchFamily="34" charset="0"/>
                        </a:rPr>
                        <a:t>                                            </a:t>
                      </a:r>
                      <a:r>
                        <a:rPr lang="tr-TR" sz="1600" dirty="0">
                          <a:effectLst/>
                          <a:latin typeface="Bahnschrift SemiBold Condensed" panose="020B0502040204020203" pitchFamily="34" charset="0"/>
                        </a:rPr>
                        <a:t> -Bünyesinde atölye veya laboratuvar bulunan Yükseköğretim Kurumları</a:t>
                      </a:r>
                      <a:endParaRPr lang="tr-TR" sz="1600" dirty="0">
                        <a:effectLst/>
                        <a:latin typeface="Bahnschrift SemiBold Condensed" panose="020B0502040204020203"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tr-TR" sz="1600" b="0" dirty="0">
                          <a:effectLst/>
                          <a:latin typeface="Times New Roman" panose="02020603050405020304" pitchFamily="18" charset="0"/>
                          <a:cs typeface="Times New Roman" panose="02020603050405020304" pitchFamily="18" charset="0"/>
                        </a:rPr>
                        <a:t>1%</a:t>
                      </a:r>
                      <a:endParaRPr lang="tr-TR" sz="1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tr-TR" sz="1600" b="0" dirty="0">
                          <a:effectLst/>
                          <a:latin typeface="Times New Roman" panose="02020603050405020304" pitchFamily="18" charset="0"/>
                          <a:cs typeface="Times New Roman" panose="02020603050405020304" pitchFamily="18" charset="0"/>
                        </a:rPr>
                        <a:t>5%</a:t>
                      </a:r>
                      <a:endParaRPr lang="tr-TR" sz="1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tr-TR" sz="1600" b="0" dirty="0">
                          <a:effectLst/>
                          <a:latin typeface="Times New Roman" panose="02020603050405020304" pitchFamily="18" charset="0"/>
                          <a:cs typeface="Times New Roman" panose="02020603050405020304" pitchFamily="18" charset="0"/>
                        </a:rPr>
                        <a:t> 30%</a:t>
                      </a:r>
                      <a:endParaRPr lang="tr-TR" sz="1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tr-TR" sz="1600" b="0" dirty="0">
                          <a:effectLst/>
                          <a:latin typeface="Times New Roman" panose="02020603050405020304" pitchFamily="18" charset="0"/>
                          <a:cs typeface="Times New Roman" panose="02020603050405020304" pitchFamily="18" charset="0"/>
                        </a:rPr>
                        <a:t>64%</a:t>
                      </a:r>
                      <a:endParaRPr lang="tr-TR" sz="1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10004"/>
                  </a:ext>
                </a:extLst>
              </a:tr>
              <a:tr h="845127">
                <a:tc>
                  <a:txBody>
                    <a:bodyPr/>
                    <a:lstStyle/>
                    <a:p>
                      <a:pPr algn="r">
                        <a:lnSpc>
                          <a:spcPct val="107000"/>
                        </a:lnSpc>
                        <a:spcAft>
                          <a:spcPts val="0"/>
                        </a:spcAft>
                      </a:pPr>
                      <a:r>
                        <a:rPr lang="tr-TR" sz="1600" dirty="0">
                          <a:effectLst/>
                          <a:latin typeface="Bahnschrift SemiBold Condensed" panose="020B0502040204020203" pitchFamily="34" charset="0"/>
                        </a:rPr>
                        <a:t>                     -Diğer Yükseköğretim Kurumları</a:t>
                      </a:r>
                      <a:endParaRPr lang="tr-TR" sz="1600" dirty="0">
                        <a:effectLst/>
                        <a:latin typeface="Bahnschrift SemiBold Condensed" panose="020B0502040204020203" pitchFamily="34"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tr-TR" sz="1600" b="0">
                          <a:effectLst/>
                          <a:latin typeface="Times New Roman" panose="02020603050405020304" pitchFamily="18" charset="0"/>
                          <a:cs typeface="Times New Roman" panose="02020603050405020304" pitchFamily="18" charset="0"/>
                        </a:rPr>
                        <a:t>1%</a:t>
                      </a:r>
                      <a:endParaRPr lang="tr-TR" sz="16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tr-TR" sz="1600" b="0" dirty="0">
                          <a:effectLst/>
                          <a:latin typeface="Times New Roman" panose="02020603050405020304" pitchFamily="18" charset="0"/>
                          <a:cs typeface="Times New Roman" panose="02020603050405020304" pitchFamily="18" charset="0"/>
                        </a:rPr>
                        <a:t>5%</a:t>
                      </a:r>
                      <a:endParaRPr lang="tr-TR" sz="1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tc>
                  <a:txBody>
                    <a:bodyPr/>
                    <a:lstStyle/>
                    <a:p>
                      <a:pPr marL="0" algn="ctr" defTabSz="685617" rtl="0" eaLnBrk="1" latinLnBrk="0" hangingPunct="1">
                        <a:lnSpc>
                          <a:spcPct val="107000"/>
                        </a:lnSpc>
                        <a:spcAft>
                          <a:spcPts val="0"/>
                        </a:spcAft>
                      </a:pPr>
                      <a:r>
                        <a:rPr lang="tr-TR" sz="1600" b="0" kern="1200" dirty="0">
                          <a:solidFill>
                            <a:schemeClr val="tx1"/>
                          </a:solidFill>
                          <a:effectLst/>
                          <a:latin typeface="Times New Roman" panose="02020603050405020304" pitchFamily="18" charset="0"/>
                          <a:cs typeface="Times New Roman" panose="02020603050405020304" pitchFamily="18" charset="0"/>
                        </a:rPr>
                        <a:t>22%</a:t>
                      </a:r>
                      <a:endParaRPr lang="tr-TR" sz="1600" b="0" kern="1200" dirty="0">
                        <a:solidFill>
                          <a:schemeClr val="tx1"/>
                        </a:solidFill>
                        <a:effectLst/>
                        <a:latin typeface="Times New Roman" panose="02020603050405020304" pitchFamily="18" charset="0"/>
                        <a:ea typeface="+mn-ea"/>
                        <a:cs typeface="Times New Roman" panose="02020603050405020304" pitchFamily="18" charset="0"/>
                      </a:endParaRPr>
                    </a:p>
                  </a:txBody>
                  <a:tcPr marL="44450" marR="44450" marT="0" marB="0" anchor="ctr"/>
                </a:tc>
                <a:tc>
                  <a:txBody>
                    <a:bodyPr/>
                    <a:lstStyle/>
                    <a:p>
                      <a:pPr marL="0" algn="ctr" defTabSz="685617" rtl="0" eaLnBrk="1" latinLnBrk="0" hangingPunct="1">
                        <a:lnSpc>
                          <a:spcPct val="107000"/>
                        </a:lnSpc>
                        <a:spcAft>
                          <a:spcPts val="0"/>
                        </a:spcAft>
                      </a:pPr>
                      <a:r>
                        <a:rPr lang="tr-TR" sz="1600" b="0" kern="1200" dirty="0">
                          <a:solidFill>
                            <a:schemeClr val="tx1"/>
                          </a:solidFill>
                          <a:effectLst/>
                          <a:latin typeface="Times New Roman" panose="02020603050405020304" pitchFamily="18" charset="0"/>
                          <a:cs typeface="Times New Roman" panose="02020603050405020304" pitchFamily="18" charset="0"/>
                        </a:rPr>
                        <a:t>72%</a:t>
                      </a:r>
                      <a:endParaRPr lang="tr-TR" sz="1600" b="0" kern="1200" dirty="0">
                        <a:solidFill>
                          <a:schemeClr val="tx1"/>
                        </a:solidFill>
                        <a:effectLst/>
                        <a:latin typeface="Times New Roman" panose="02020603050405020304" pitchFamily="18" charset="0"/>
                        <a:ea typeface="+mn-ea"/>
                        <a:cs typeface="Times New Roman" panose="02020603050405020304" pitchFamily="18" charset="0"/>
                      </a:endParaRPr>
                    </a:p>
                  </a:txBody>
                  <a:tcPr marL="44450" marR="44450" marT="0" marB="0"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776938729"/>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ULTRA_SCORM_COURSE_ID" val="57142FA4-1EA3-4518-B18B-F7D30EE0890A"/>
  <p:tag name="ISPRING_SCORM_ENDPOINT" val="&lt;endpoint&gt;&lt;enable&gt;0&lt;/enable&gt;&lt;lrs&gt;http://&lt;/lrs&gt;&lt;auth&gt;0&lt;/auth&gt;&lt;login&gt;&lt;/login&gt;&lt;password&gt;&lt;/password&gt;&lt;key&gt;&lt;/key&gt;&lt;name&gt;&lt;/name&gt;&lt;email&gt;&lt;/email&gt;&lt;/endpoint&gt;&#10;"/>
  <p:tag name="ISPRING_SCORM_RATE_SLIDES" val="1"/>
  <p:tag name="ISPRINGONLINEFOLDERID" val="0"/>
  <p:tag name="ISPRINGONLINEFOLDERPATH" val="内容列表"/>
  <p:tag name="ISPRINGCLOUDFOLDERID" val="0"/>
  <p:tag name="ISPRINGCLOUDFOLDERPATH" val="资源库"/>
  <p:tag name="ISPRING_PLAYERS_CUSTOMIZATION" val="UEsDBBQAAgAIAPK7/UgvtCeYagQAAAMRAAAdAAAAdW5pdmVyc2FsL2NvbW1vbl9tZXNzYWdlcy5sbmetWN1u2zYUvi/QdyAEFNiALW0HtCiGxAEtMTYRWXIlOk42DAIjMTYRScz049a72u0uNuwp9mAD9h47pOQk7g8kJQFswKR8vnN4znd+qMPjj1mKNqIopcqPrNcHrywk8lglMl8dWQt28v07C5UVzxOeqlwcWbmy0PHo+bPDlOermq8E/H7+DKHDTJQlLMuRXt2tkUyOrPk4sv3ZHHsXketP/GhMJ9bIVtkNz7fIVSv1zQ9v3318/ebtt4cvW7k+MOEMu+4+EDJIb171APJY4LsRoBE38sg5s0b//f3XMDF/wVzqEWvU/hgmPQ/IGSj9489OsUUQEI9FoUsdEtEw8nxmPOESRhxrdKFqtOYbgSqFNlJ8QNVaQBQrWQhUpjIxD2IFG3ktupQ5/gxTLwpIyAJqM+p71ihURbH9zsDyulqrAtSVKJElv0xFYnQCX8zzm0KUoJpXwCcEn2ot4Z8q4zI/6FQd4CX1JhHzfTeMiOfsdqwRyRPkFFyrGYgS4JAEAFDwUhQPkI0Mx4w4wmk6DGFKJ1MXvkybMJWrdQrfaqgdcwIxmIu8Swo4QgIgVxgu/cDRTgNViKMbXpYfVJHs8eN+oLqAqWf7QEGb3QNnGmMHDDGWUDWKQsRVF9iMhCGekGjsnwORrZHnD5HwTyHbTodIXJAQUoSEXTIePqMTrAmvU2zH/11+xVzTOd0iHscgp923kaouYUe7FLLAZFp5MExNSN4vIGwUu19J4wYVvGtWK7kRYEeRiKJTEZQXmziaRe8X9KfoBFOXOBHQyvGXETMFT2vM+BblqkI82fA8FuhSxLwGrm/hWSIT80zH2ej/tZa/IV61VeVFW5A8h5y/GGrPXg37gll1CTZVlchuqi7V2mGt+Q+xQnP6qyb0OfrD9Ic28XBA/aeJTCmzOm2q7qPjc2vZ0Bh1GvFIT/WP1lNbEja1dUyhYI2l6i9BoJvq/gENMO0vRb0TUDRvSjTUcJpfDdDp+S2Ap9BDMc7AVXsmnIELB8gvyTikDEajpbgsZdU5dphsbAL05dDGMOWlohJ3yXgprhRMOKngm2b6gC5kIt0Z0HvDzV6rYJS5YLIHgKuGPACZygzsT3pgLmZk54GmwO+dZKnqNDHJm8prU+TBt3UmPh+brgqVmd2UlzvyNk3m+DFWNIcLGqXzAe3/Nv96x+de+j08SiHBgT2NbOzZRI/5OlfTnkKQAtoVLgsjF4+1OORCxqt4Dc30StV50hOoGdUdcoIBrD1zKHgRr//9/Z+eGJ9Y0uyidvfHQSCQ2LoKkluwnz1VifKXLhCGx/tyZtFHqr3a7OR63nQYBRY+yR2CN60lUxlsHXTrBZK3QcOMYXs6gzwIDe1VXcDoNgRhhoNTqGVmCrdGM15cQyFkSqWDUIyrNQGrYdrvbpd1lcpcDJF9XCvRB2Z0HmHHMTdtSL5UxtdNz0zgRhG3V+4Urtx9wewp9qDOfoInElkNBDStaVeFINGb9V2abz7vVLer0ryuOHx57+3F/1BLAwQUAAIACADyu/1IjFU64GYEAADIEAAALgAAAHVuaXZlcnNhbC9jdXN0b21fcHJlc2V0cy8wL2NvbW1vbl9tZXNzYWdlcy5sbmetWNtu4zYQfc9XEAIWaIE2u1tgF4siUUBLjE1ElrwSHSctCoGRGJsIJaa6eNd96msfWvQr+mEF+h8dUXYS7wWSkgAxEFI+Z0YzZ2ZIH518zBRai6KUOj+2Xh++spDIE53KfHlszdnp9+8sVFY8T7nSuTi2cm2hE/vgSPF8WfOlsA8OEDrKRFnCorRhcb9EMj22ZqPYCaYz7F/GXjAO4hEdW7ajs1ueb5Cnl/qbH96++/j6zdtvj15ucT1Yoin2vH0eZIjevOrm8VkYeDGQES/2yQWz7P/+/msQKpgzj/rEsrf/DALPQnIOJv/4sws1D0PiszjyqEtiGsV+wEwUPMKIa9mXukYrvhao0mgtxQdUrQQkr5KFQKWSqXmQaNjIa9Fhyw2mmPpxSCIWUofRwLfsSBfF5jvDyutqpQuwVqJUlvxKidSYBJWY57eFKMEyr0BFCP6qlYRv6ozL/LDLcogX1B/HLAi8KCa+u9uxbJKnyC14Y2UYSYgjEgK+4KUohkNjoy2DRlipQQQTOp548GGNAxO5XCn4VAO9mBEI/0zkHSAQBwlBVFG0CEK3iRcYQhzd8rL8oIt0TxgPU9TBS30nAOk57AE3ayh2vJBcCU2iKERSdXBNSRThMYlHwQXo17L9YAAgOIMKOxsAuCQR1AWJOiA+Pqdj3Ki8Kaud6Hc1lfBGw2qDeJIAroncWuq6hJ0mmiB9U13l4SArEXk/h4RR7H2lcltSCKxZLeVagBtFKoouO9BPHOI26nk/pz/Fp5h6xI1BTm6wiJnpb43BjG9QrivE0zXPE4GuRMJrUPgGnqUyNc+aDBvzv9byN8SrbR95sW1BvksuXgx0Z69pfcGrugSXqkpkt1WX5SZcW+8f4USj5a960OfFH2U+coiPQxo8T1pKmdWq7bJPTc6dY0MT1OnD0+LUP1XP7EjUttMRhS41kro3gMDkbMYFDDvVG0T9UzAza3syNG2aX/e36AdbvK/RIynOIUp7DpxD9PrDF2QUUQbnn4W4KmXVdbowNdhm5ss5TeAcp0Ql7kvwSlxrOMcowdftIQNmjklxVyYfHGH2RgOjzAOHfeBbtqIBRiUz8D7tppxPye71246+9x4LXavUVKySN6arQ1zrTHx+NroudGZ2FS93mm2HyskTnGhfLWxtzvoP+rui652bBzX36AxFBIfOJHaw75DmDN/Up+qHAeU3cfBYFHt41KChBDJeJSuYnNe6ztN+PO1B3CWnGLi2LxwJXiSrf3//px/FJ360u2i7++MQDijmpuuRO66ffV2J8pcODoZH+zCz6AHa3ll2sH5XGEZBfM9yPeDtGMl0BluHnWZB2tt0YcawM5mC+iMjdl0XcD4bQDDF4Rk0L3PGtuwpL26g8TGt1RASE+VGd9Ug2/c3xrpSMhcDoE+aGs3LMjqLseuamzPUm5LJTTsaU7gsJNsrtIIrdE8uZ4J96Kqf0IlUVsP4zBDadR0o7XZ9X9jrz2bS3aK0Dw6OXt7/CPE/UEsDBBQAAgAIAPK7/UgCPzmq+AMAACoRAAAnAAAAdW5pdmVyc2FsL2ZsYXNoX3B1Ymxpc2hpbmdfc2V0dGluZ3MueG1s1VhfbxpHEH/nU6yuymM4nNi1gw4sywbZCgYXzmqiqrKW24Hbem/3ersHIU997UOifop+sEr9Hp29BQwBJ0dSKlfIgpud+c3/mVsHp+8SQSaQaa5kwzuo1jwCMlKMy3HDuw3bz088og2VjAoloeFJ5ZHTZiVI86HgOh6AMciqCcJIXU9Nw4uNSeu+P51Oq1ynmT1VIjeIr6uRSvw0Aw3SQOangs7wy8xS0N4coQQA/iVKzsWalQohgUO6ViwXQDhDyyW3TlHRFlTHnu/YhjS6H2cql+xcCZWRbDxseN+dnNnPgsdBXfAEpI2JbiLRkk2dMsatFVQM+HsgMfBxjOYeH3pkypmJG97L2gsLg+z+JkwB7nynFuZcYRCkmeMnYCijhrpHp9DAO6MXBEdiM0kTHoV4QmwAGt5FeDfoXF207rq9sDW4uwyvO86GHYTC1ptwB6HwKuy0duEvC3/59qbV71x1X9+FvV4nvLp5kMKIrgUk8NcjFmBkVZ5FsAxYYOI8GUrKBRbpJ2HUYLDMBc3GEKo2xyyOqNDgkV9SGP+QU8HNDLuhht1wD5Ce6RQi07dpa3gmy8F7gHOAaBjmclkTR6+WNXF8sua677Q/uLXVyoAaQ6MYiwdphWmBv0pasI2UXHPNPpOhEmzpECRDYF2awEpPDO65bCPngUdGmASBrp5lnAqPcIOuR0thnQ+14abovfYqJ0EsHBJArgcboYhimum1iC+jbgs/av7UVQb0zy4UjvQY648qF4zMVE4EvwdiFME05wn+ioGsNhMZZSopqNjvhmjB0bgJhymw0zKK3qKKJEdJHC6pAOM0/Jrz92QII5UhLtAJjiKkc+3wqzsBp1TrB1C6sPGZa5Gr7kXrzTPrIGUTKqMdwbE2IEnNXvDpjEhlFnIYjojmGoqkMM6KszK+Vb8+DZonuXBp/reTsQK9x5TsR8suifmiBaXVxnRSNKJtrgIaW5BjShwmHkQ4WbjMoSxgRCVRUswIjXB6a9vWE65yjRTXwA5af72FTp5wWTyNcQqixoxBVgqydvDi5eHR98cnr+pV/6/f/nz+WaH5XrsR1Kpzi+380cVZTuqT9fkFoc8s0Q3ZtsoSW6hsQ+n2F4P5Atsc8YFvV8/2TVQszKe4iAats/75Jem3BredcFAvUwxdhX1nohjLaWTfI8vI9G5DTEerFLyNehnGv3//UIrtj4+luqac0m6vlLuvy3D13R6/WdnhpUzAuT92cwwnv+AJx+L9X3TxYw317QPgP2nib3qddBNgT00MNItizOjequDJD8l9hvcpRcw9LS+Aaze+wN96t7YnCZc8wTjat4Dlhbx5dFjDO+TWo0oF0db/v9Gs/ANQSwMEFAACAAgA8rv9SCStvKW6AgAAUQoAACEAAAB1bml2ZXJzYWwvZmxhc2hfc2tpbl9zZXR0aW5ncy54bWyVVm1v2jAQ/r5fgdh30r3SSS4SpUyq1K3VWvW7kxyJhWNH9oWOfz87sRsbEmCcKuG75/Gd740SvWVi8WEyIZnkUj0DIhOFthqvm7D8Zpo2iFLMMikQBM6EVBXl08XHn+2HJC3yHEvuQF3K2dAMejfz9nMJxfn4NrcyRshkVVOxf5CFnKU02xZKNiI/G1q5r0FxJrYGefVjvlqPOuBM4z1CFcW0vrZyGaVWoDXYkL6vrZxlcZoC956u2s+FnN7V6dcf0HZMM2xpy09Wxmg1LSBO8vXSyjhemNvjqsytnCYg/EUD/fLZyiiU0z2o+PK7r1ZGGbJu6v/pkVrJwiY05pwu4juHS5qb8bNRXVk5S7APso7OVsGlp33rXQByX8O5J3ZcleRPNq8HC8EWPeWwQNUASfyps+lSvj02aOYDFhvKtQGEqh70ZIJ+oo3218S6HvcH3pjIw7ucpoe8St5UsOoCDq6L9T1+tbptd0UAfVcFASrYHeECZY/8bdJ6hAyUPfKZsxweBd8fwQ8tHceX+Ja6Yp7OvrGCoOaYO6s/eav19GAHV4cJdRoPqmQOC23jeWEV2LKRpNV1MSVHQRFBd6ygyKT4ZXHp/hmh1iQ50LtOG+4rggw5DLVbG6JZ0kG22mPcjO49cTd2vwn907rzBM0Kv5lSRJqVlflN0tOJ45kZMU6myTDDLkkDB3UvNvJCTkXVFtSLlDz00kY7RhES4WKw7CZrDE6SIAckGU4ycZcMZV80VQpqbYrGQLsSxLoOV7Ki5OYPXxm8QR4TRowdE0tznaCMe3SgcB0AVGWlr3936CxVw5Fx2IGf+0DRPnjsZUSb/h7rtiU+wAbDEXGag4YMZ6jvSLcn+k4JcbFhgPBq4hpmdJbzKxhpqtuXRWPvN3A/RNFO9qvMtl7ovVO4VopuNvbjFBql/VfyH1BLAwQUAAIACADyu/1I81bUKM0DAAA7EAAAJgAAAHVuaXZlcnNhbC9odG1sX3B1Ymxpc2hpbmdfc2V0dGluZ3MueG1s1Vdfb9s2EH/3pyA09LFW0j9LasgOgsRBjLp2ZitYi2EIaPFscaFIlaTsuk973cOKfop9sAL9HjuKthPXSSp3SbfBCBwd735397s7nhUdvMsEmYI2XMlmsFvfCQjIRDEuJ83gPD55vB8QY6lkVCgJzUCqgBy0alFejAQ36RCsRVVDEEaaRm6bQWpt3gjD2WxW5ybX7lSJwiK+qScqC3MNBqQFHeaCzvHLznMwwQKhAgD+ZUouzFq1GiGRR3qlWCGAcIaRS+6SouLUZiIIvdaIJpcTrQrJjpRQmujJqBn8sH/oPksdj3TMM5COEtNCoRPbBmWMuyCoGPL3QFLgkxSj3XsWkBlnNm0GT3eeOBhUDzdhSnCfOnUwRwo5kHaBn4GljFrqH71DC++sWQq8iM0lzXgS4wlx+TeD4/hi2O0cty96/bg9vDiNX3V9DFsYxe3X8RZGcSfutrfRrwp/+uasPeh2ei8v4n6/G3fOrqyQ0TVConCdsQiZVYVOYEVYZNMiG0nKBfboFzQasNjlguoJxOqEYxXHVBgIyG85TH4qqOB2jsOwg8NwCZAfmhwSO3BlawZWFxBcwXlADAxrueqJ5y9WPbG3v5Z66L1fpXVjlBG1liYpNg/KytCi8LpoqTZWci0190xGSrBVQmNkWWAuh5pTERBuMbdkdWodA/aEC+Tf2e7Wx9JuJJekVJs1Dlc8ulZOWr/0lAXzq0/Oi25T/VkVgpG5Kojgl0CsIli4IsP/UiDXx4OMtcpKqaDGEiM4AzLlMAN2UMXRG3SRFWiJt0UuwHoPbwv+noxgrDTiAp3i3YJybjx+fSvgnBpzBUqXMT7yTd/pHbdfP3IJUjalMtkSHKsNWW4fBJ/OiVR2aYd0JLQwUBaFcVaeVcmt/u1lMDwrhC/zfRfjGvQDluRhvGxTmK9GUNltSqflILrhKqFxBDmWxGPiQYI3A5cFVAVMqCRKijmhCd7Hxo31lKvCoMQPsIc23x6htydclk8TXPXoUTPQlSB3dp88ffb8x739F416+On3vx7fabTYVGeCOnd+VR3dugqrWX2xEL9idMda3LA9UTpzjco2nN686hcrafOKj0K3EG7eLeUK/D6rZdg+HBydkkF7eN6Nh40q5e0pnCSbpNggY/dbr4pN/zxGgtuV4B2PVRQ///FnJbWPHyrNQTWnvX6ldF9W0Rr4zXx2bStXCgFv8om/mfAuFzzj2I7/i7m8bUT++Uh/l7G8+yefH9r7GkugOkmxRg9W13//IrtXwv5LHPin1YvU2ptTFN74jlpD+foLf6v2N1BLAwQUAAIACADyu/1I/YrlRKABAAAdBgAAHwAAAHVuaXZlcnNhbC9odG1sX3NraW5fc2V0dGluZ3MuanONlMluwjAQhu88ReReK0RX2t5QoRISh0rtrerBhCFEOLZlOykp4t2bcVhix4F6LvHkyz9LNLPtRdUhMYleoq19tvd39259gD6jcrh2/Qz9S8q0/yLDF0SzdAGfaQYs5UA8pDhoHt27E1EruxEJt6Lz8sOA1A05IgJpEBlQUAGfDn1cBMCfgG8T8P06he2LqgtqtHmeGyN4PxbcADd9LlRGLUOu3uxpFujBogB1AV3SGBzRoT1d5EnxYYjW5GKRScrLmUhEf07jdaJEzhdd8VelBFX973UNDJ6HrxNHjqXaTA1kfuDJE1o3KRVoDfu4jxO0IMzoHFhDd2DPGdQRbhfk0UWqU3OgRzdoTVrSBFpdehqhuRivtFrdHKK1OQMbUxN3t2gOwWgJqiU1vkdzQCFz+Y8fKJVIsCMttN3zI8oEXaQ82YceoAU5TBZlu7p3KtSmPybOCAlvhFaB4cu69kZo6j2fCQ6u9qLOQvsitAjruL5TBALLsyvIycb4awTvXxGhxtB4lVXbodqM2HHQ1TOoKV9WEb8vbNbimEAdrLf7A1BLAwQUAAIACADyu/1I2BUFlPAAAABYAgAAGgAAAHVuaXZlcnNhbC9pMThuX3ByZXNldHMueG1snZKxbsMgEIZ3ngLdXpNskQXOVqlbh2a2XExcKjgsDtd9/GLhROlQIXVA4rjv/7k7kOdv7/iXiWQDKjg2B+AGdRgtTgoub89PJ+CUBhwHF9AowAD83DFpjyd8jYZMIp4tkBR8pDS3Qqzr2liaY3ag4JaUjanRwYu8fECxKcVcpFC0rf2Xej+DjjHO5ftiXXrBLu9zVBBOUSvYNL3GxuI1gPgLGE0FMDUHQxXgGivA51wB4vIASHHveYv0Qin430ocfH60CyabnBmhJHPatmV2xboo+9tYD/tge2+Ihim35XC617RPvxRwu5NJ8fAjOvYDUEsDBBQAAgAIAPK7/Ug44k6lbgAAAHAAAAAcAAAAdW5pdmVyc2FsL2xvY2FsX3NldHRpbmdzLnhtbLOxr8jNUShLLSrOzM+zVTLUM1BSSM1Lzk/JzEu3VQoNcdO1UFIoLknMS0nMyc9LtVXKy1dSsLfjssnJT07MCU4tKQEqLFYoyEmsTC0KSc0FMkpS/RJzgSqfrVj4bO5+BV0FX6BpaZmpKUr6dlwAUEsDBBQAAgAIAPeSU0cjtE77+wIAALAIAAAUAAAAdW5pdmVyc2FsL3BsYXllci54bWytVd9P2zAQfi7S/ofI79gtHQOqBMSQ0B7GhNSx7a0yiZt4TeLMdgjlr9/Zzu+lbEh7aJWc7/vufPfdxb96zlLviUnFRR6gBZ4jj+WhiHgeB+jh6+3xObq6fHfkFyndM+nxKEBlzg2ApsiLmAolLzSA76lOAtQzYGBGXiG5kFzvgfsUuNtIJ0v07mgGLrkKUKJ1sSKkqirMFSDyWIm0NCQKhyIjhWSK5ZpJ4tJAXoNd6b+j4ZeJnOh9wVQPWei3B65JWo5nxQck1RILGZOT+XxBftx9XocJy+gxz5WmeciQB5Wc2VI+0nB3J6IyZcrYZr5Lcs20NklY28zXK744zz0lwwA5h03GlKIxUzjNY0QclkyA/W1KVVLzqAGt4VU7XvNav4153zRutnOkcy7Kx5SrBI76kM46CfTJMKqf2etaBT00Cro1TMiT7FfJJYvs67dWjPMFcgFbxdk8sapCOICnWxpqIfc3AAMV1R3EbdOwaxq2oJYDt9HXHQVqbrtlVJeSNaWa+U88YuILlZIaWVxqWTKfjIw1lgzBPnFXrpvUNcRPdJae/kNvjN+oNT/Va52xgP/RmE9A1NaE5xF7vuXgo1kGNdUMim1sWBcpNjG7nFT5mPV0PTC5HOumwEU8TWXMYAwjqinp7OQQlEmqwCUs5QjbOzgITnicpPDTkwzj04M0GZW7SYbewUFwKsLdBLQ1t2Uk4zqOxNQqyCcT68QPS6VFxl+sPAd7Rq+sDl8buebouuDtwdn8j1EcxGgGc4smVpd56u2r5vDezKlWnc+mcJaBWmEemC4L59XMQlmMfCK2pWWqb/o5NfuwBx3lPDUd01zfQe+iWvMX5lU8Ml+6xdLUJGFGMwH6cL7sMUA/YbsMwlvToYhbkTd1wJjYN/dvK9ps+bp1ruuHOuxDDZ84qxzGzdRHUEcsRZlHox7iovuIqBR22rVk1EvZFm60OAGRiiJA7+GhvvPF6UV35bPFRYO1ed27wC6XN6z0OuFOQaTWdXsRv94N8PgbUEsDBBQAAgAIAPK7/UiIYf413QgAAO09AAApAAAAdW5pdmVyc2FsL3NraW5fY3VzdG9taXphdGlvbl9zZXR0aW5ncy54bWztW81u48gRvucpGgoW2AUC64f6c6BRQJEtmxiZ0oq0PZMgECixbREm2QrZ0owWOuRFcsglyFvkXXLY50h1k7RIWZJJexaLYGmOB8Pq+qqqu366m4XphU+Or6xDRj3nJ4s51DcIY47/GPZ/h1BvQV0aTAISEhZW95R7x7fpF81/oJwG1JBZvm0FtsJHw34NDcUP6nbkrtqFt+ag2UCdJm7gLlJxS4GxS0m9lBQYUxt1pVc9EBHJDciC+Oy41F41M/oSoPkhCZjm2+RrX8pyp4eyM7gKLNsBvrDfbvJnl2jdqU3+oGa91WnhXUOWJKmNlJZaV2u7TueyI9cRrjVbNWk36DakhoTqrVb9sr2rdxotCd6Gl22Q0sSXbdTsNJsNddfADUAjWR6oDWXXkS7rdRm04e6lshsOB51aDdXrdamp7lptaTioIeCWQIYsdfkCSqo0kNo7eSDXuxIaKsPBsLnDKm4rLdRt4HattmsOBlKttl/c/ezSy7Wn5p5OspyvCDzqgqOjPLaqR4Krt1gHATCbxFu5FiNoboVEtzzyofLzv//58z/+U4njUsRwwpWYk6VGRCD7gO9H8F5VvCQjwoJ0CqTpyLE/VOZrxqh/saA+A7MufBp4llvp/z6KkngOeZB0Q4IiuAdrQfbqOuInLyzWBZELzznQgnory9+O6CO9mFuLp8eArn07l5nL7YoEruM/AXftsqPgs4pcJ2QaI17GPtzlT37YCipTSLh5bcyfXEjXmhM30VgTPwVwe5Wvr8gBdOOEDhNQuc6fc9CV9UiyDujK/DmP8UFL1msd/rwOYuQrA3aJJ3rjLLtrbUmQVRIVxrMoulqvisbTKqCPfLGzuNcd/YxzKdQZ/5FbWONPLhCfIFeYy0vxson5qweM8ethLel5oAWcmy4uMUmInAxmyvhmIuufZ6Px1Xg20K4qfSXKSsTT8vtGu/u13mr/0KvGuJySjBt5NMrKQkJYq5ZPlm5Ox6MZCMSjmY4/mZU+/7swdHxrjjQdV/rxPwoLmEzxXaXP/84DvZ1OsW7OjJGm4plmzPSxKdZlhE2sVvqf6RotrQ1BjKKNQ74gtiQIyrMTEBS6ji0GeMl2/DXJoU8d38iaPptiw5xqiqmN9UrfoEGw/YOQbK3ZEoJnaYXIdkJr7hJbqIUQEeO8vIB2cRJD8IctHeCknuX4F3m0T+V7Tb+amePxyJhhXU0olT72baQGFtdUXNBUNvAUZASw+QZvg89E9AkJSHbdwkKutavrEfya3JBr53Hpwi97gzUTDC6ZED8HEAIHTyHqDON+PFX5GoJCZKGVFYZfaGBngibtuhyyNV0ZQ2gqZkq+ycUkssHxjr+A0CELlkPeDTYM+QrPBuNPEOOQm+OCoPFHSMmPBUGfsQE5hI0cMF2+065knhE8DZMESXJwYfF4d7fIWiwAx1dz49B1CBS+wpAmIhvDi8KaDPzjLThSk0cnsj0SDIst3h6dDQFTAhu2uRy6oAwpWOXR9eOt9ufZUNZGWJ1BuKnj+5kpqiRX6llb5FOGLHtj+Qs4xZKFtYZM2MKY7dhijHtemPC3tfMTslhcf76LS5eu4k/fvcGkTME7YhkckUEZHFNW7DXtfNniGbzREB7rJ63IswBvNsFQsC5PtfG3cVHoeGs3qtLfwlHPxhV11qt2vH+98rvtFzDGiErwQIOKNnBoIRCGnZhvObB5uoWAmj4EdZOonkPB53fRQgL0cSxDp+gdYu5g5TKG3MGKFhNxjweGZsJh657M+e0jB1jkauS14/7md0SXwFX8OVXn5IHCeckl1iY6yMDeJdyfx8upo1JmazE1cwSG6yDzMQoqkOo6Hr9D5RN7e4OTpYh2g8x87unatUV2u86T2BFgndceeXkOewioJ6iuFSZxHW1Kf3qnIdEUp5HeSbEDxHOC5vZVKj/f5TEDy1PleqbIuoL5jYLns5sfB9nB12RkGrORPOASIE08iy2WsAs/8HteflnRjUDFQxnkxZM3iBUslv/9+7/yizmwJ6KimPrHonIg+XnVxM/y/qJTRsK/5pBjyoMsVLzkBMYXqgSa/35lahCg3+TKYkXbkkc9/okrl2pIgdiNsmnKyvUNZIkhkoKuAzgLFhRyI08/QuETZ/1K/8YKnqBwmpS6RQWJleexyQrbsL/irpnr+KQg/N07EZ+8qU1msqqKuz/kqOssnqLt14YLTPyZD7n0sYg85VrWoTofiCS2w4rLFJtbUrWgJETv+4KwObrXPRP2H1RcC2o4y3yf8VlA3Qn/svXyUy4w8A9xEMZ9FvArffKW5giX9Evsu/6D5YbAliYdsk7Ahgk/LMYis7RD7inPHTstN6YcMt5RF/YFJZpOmj87cAhTlIH49Jsy5pn0wnK4ZsVDKfkp6iFAJ1/ZS0CKeggw+K4yhpvdS9ThUBqafJAbWEGansd7wEN8UadinuQty8MtGPEPs2FqoWJCltOjNumL3dF0PBInNKelDa6esLjnPx9gbjhmvjUYWYW875Ch7+O3ej6Ae8xhLjkd3WIakIPpWfHXYxkQO+NYCkTtg8OliKiIbVfkQwUuItZiySt9WEGxjA8VrjZqypzCrZJ6xstZIaQnyrmo5imcmMV5oM+reDEIjZL9PKhXfbFOveo5B/Visaf956+9OQkwhIBDktDM0tLcy+RL2J04kCYssWNPjKYFsCXI9uGKlOhKETJhJU5VSVBFL+lxOFoyxyUb4sY8KUJqbc5PvxdCkp0PbZmNyANLl5GYcjQHUmwvkiCudPtQPCiBqYGTMHEjO4qLRoptO8yah2L2R0pVsvfss/rIbpQUaR7tmfpM2YHbq0d0Ae+p5e9V09sslKgjjdUc3Vb0/YKutj+UTdey6Vo2Xcuma9l0LZuuZdO1bLqWTdey6Vo2Xcuma9l0LZuuZdO1bLqWTdey6Vo2Xcuma9l0LZuuv27TdS86Z881pSBP0zVleq6e656/QMt1D/qtdlzFZbNsuf6qLdfXVf32Oq4xqGy5/sIt1zNJ9//ccz2kARTknfwf3f8DUEsDBBQAAgAIAPO7/UjXXNGrYhkAAK43AAAXAAAAdW5pdmVyc2FsL3VuaXZlcnNhbC5wbmftW3tYUmm3p+mrvspSpxRKg9KmHCmJatIK4bOLTU3l1JSX0aBEs5lSYkrFuDVjKSJKZWWNqTPVTDeLsEY0ESq5VJqMzZQZCgmTVIK4IwHldjY2XWzOd75z++M85/EPnoe99nrXu97fu9Zvrb15yft87YpxYyaPgUAg41Z+umw9BPI3JATyAevvI0FJXNFO8AIybNf6FUsgl5r8n4EXf0uJWBMBgfC5Y+1bRoDXo3d+GrcLAhlf7/4Mk5POJkEgoUtXLovYQMEb2tUXnujiXC57dnjz8GxKwMIJt4+Xf+7N/Pn37+Y+Knq8bd200xrP+d6zEud/lxjse/7H2JMFC7dtPzVjwvw1OxKT6eKWpjagaXGLiFfHa92u+N6yB9Nxo1Ff9wC//ZG+JEu81RDOnfKzimqsqxeIei/Wi+0N4gTroxaR2/mdWpnZa/EyvfcuRIGPq5/n+l41CRQ/fphYDNvE8bF0t39G+rtbLz6xvBqGVDFdjpfucRDB7Ay2XLN9aWXmB+BVW9XDj+HU3vsxv729bFANA7/2XIa50dlblFjhHraWzXcrhH0sc4P5+PS7N+G3QkVAQX0d1TJe7ejO9Dw0MSXixGjygqQU2Ua33t4qpl3OxAhdTpsFtW76Mxf7yrQmll5/9tVNl13hEjLjAlaWz3orXbDy/J2mwoFJtxWdPv/fE1eNMhSEqsKEL+4goRrdLqPQ1CRVEqiGX2ykvssGpVYOoOeSbUCYUn7MT4BIZYZf02ccv69dqVufkbGB4wOB/CNeoCtnOnusWi4C23suit7YXptpVGvqvaeqzM+imP3OeOwOm9lKdsLiyTZdGbVbowO0yQVKroxHoAFS9zwNacVx4WW7Q5JTVkhjQWSvprN/DAj5g1jByu/bwoES/aufx3oLEAht3syyaoq6dHEmdk+88No0Bkcg5xb7GD1PAV0UPPCc05ws8OOG5uuCS6mtrevQ0SDyqS2zc7LRq4T2Fw0Wdf8WUJHqMb55o5xdAwTnGz71qo8QhjOEFRQmrICQ2+eDKG5fux7/em3KdD/eeVi2pAq4wwLoQRqdJ7UCpviK5sprSINyaz667fa2rbJrQWT2jm2sTv60JEGd3tCMlrEBNhegFLeHBL5WMQcV+jT/FoWjAyZ0QpLAT5E1483oELNAfXUum8A1pqCdWfesfR9zfLTUVA5qdI0+4xA27g3UZ8g3EK5EeYJ9kQrL9SL+nWXcgp4saMjJJRb4NFth9w3T6cI3O7sWjeHEfI7p+6MIOnypHSYuFCjqJTDEEjvNmW5O9r0fezDPtkzbcsrAOwVgriiTZfKjTTVvRqcByXBTz5wQvYAw+cPU3ByYR+WPAWxm4nxsE4ayDCWyaqTKedryj6aI4anMKVItPqO20R5Vtkr35WtvS6ZvfLOhK9dv/P8kvtj/ONtzPEnsMHeo6qi5TJuAOTxjBlag3YXBtsS8o8Z1Wbn1tUYRleJyWIzi5ffK2AqD1Z+r6N34JkAvaEj4jwzi57vCFy8OdnPHD6lH+EsWcd2zXl8Zl1xxoCmQCDLtzvXRk5CnTbfcpk8c3igb8wwz121gZvJ76mvFRrqRmhuDz3rSIwd5BdH3G87xW/0FnmiPyzfdPcPj0xXXzvE1SrXTvAK+FbCSt8w0/OSmyEX2ByTHg47u9tpzapdDLWY2vNbfc4AfEPmtuK9EXFO9mZ1/rnobG6El7UVEktdBFR8xDps/pxVKdRvtmY4jPNoT4tIEeyacd4llqXt57zOLek/Wu2byqmO/zx97vpqyB8a7THH0tqBkH36FKlCcaZCxshrPYnV/rqV3KnE5rZ0mrEyMF9KdX/ZXs9j5ly47Jtusyg5ANIewU2rTmLVOLZ38re/S22atlKflq2mmuy+1K7lfKsItbVJIqPhkYrw9lHEkJmYgrosqn0cQ4ryhK0EOgn6B3ioZ0QLz1JjRMzga0v6lQlJbxkREaMh1TeLsSBYMpbk5izGFhECg8Ou8pakaYoE8nzDq2brZTpvoDrM+pqbUTadhH1+AJ1WwOo1x/CmzE5exLHfVSwPScKLd0/E+fMfcQ7DJsgvTEg+wCFybXF4on6RdNhFBFF4LVIUy4AVi8lH4/YHlpl3c8ys/YDLhqHf9EmHlFuE3iYwj9V7QDablGz3GmGzak9s5PmRXXwMG5M+qCth8jch0YYFGuymD+mxdkNNW4LoUQxg5N/JG1tmGP8NiY2YFa9pmhlSyjZYXORH6ubbhk60m5ExN4iyVLzRB27DqZHWYEn9aakDVTs23yefMhZ76NH3YzNJvgBo0llupMRE9Jps+L052F7C1d853x3pDV6BDduSPPUPe8ovjUEH1ZXY+D7awkjxNFYpP986ObGOGqKCCSVJ5nqCAW1v3Q74uDCd6GbRAxgLU/UGyPKs/27K/ut3uTP0zGp4X+qA9JMe8CN+Di4bxODDeCZYRnOOHm5gkSSq4s6RsrbzaCAvs7EicyDsEGy6HBcvkyvGTtNq7UBKQcIW7UI1KQwjOOY9+ee2iRnzbmjD5lOTO15fnvEVg7El0bCN0lTJmfSM0zhTkJXXIbYnzWcOIwi8D0xYzxextHqO1WIAv3x9np3Gmr8Nw0UkcDTFN7YsgMZoAdFV2zu4xUuYZQN3p5Zot192yL4SF+M36M0TvT0FOL40Egn/IunyMwJ+f8gqrYOL+l09DR+Y35LD/dbr+V7I73aiqG+ATV8whcyytUK7rf1vKNyJoPTc63HmLcj7weXjmPZ45tOFI6RQf91y/zlj5f0Uc3Qt2b1OcYH9j7/ETA365hP6fCIvsv0c5Jvaw8hVPrCcK3YTJe9O7xPd2lpDgZXuen6svisKO1m94HwQF1rZjD3m4/jPapXdGPdnosxOu2UV/Q+fK8/qTIx+eeYeGK8dO3lwe/Za874Rsu+lpv+55eVery6hXvjNF64g1rPxWgWpPfumejv3Qey51q2CQoe83VzwMJUqzvnyzzqrg2h9Gy9j0edEnzgypDqkOqf4nVakH+JrWlPK6A3WkrnLns3Jsx0/F+P6ndKUyBuvqU5whiVdjHuiwlpr8coKZ0tLn8IgK7/19BSJT5FI49Qr8Q5FjQ8VbHjiy6de/EaWidDkbZ83GVVuNnVHOP6LuWUjL0XMaZcud6bm5XsmgTY+JWnIIVWitS+i1zGu0HB/F7gMWISwPB/PDd/xE9SKiFGevx/mL+u6S8HbK/fye+0yiScoQftDRwnS0oEJeyi/4yqQM+6I0qCCvUl6olNi0dIAsUwq0NyhUzFYhnXECEFHihSRMMWCe1u2HyKTpW0tIoizri2IxjVxikJeSQplC5dXgNw3ixoyICRwf24NJSBkyoAragWymHYTLIF5SLlBVfcsTDZHsd7rLBAADkv0BEyUew5goKEcESv4xJ/IwbEMn6pNJAq5GTrGjg/dtszM0RwIBCtkF8GVGKsvGtTWdWmbHpCEQgWnzVHBLns6Xu1Dli1PkHCDG/zsbZIxDE/bFnASC921JsK8AiJzRzdUUbr6juhq04BdWlbgZhsj08ANMOypYOiwTlQebIjPOjNxnsN209s5xkea4aAwhYKZg19nDusX0E8rKvyw0o4S43Gyeo4JCLeSDOBUWX+M1fJmQLjqLsLSyUQ5WzCecmNWcLVP9kJ2C/X2Wok9wAj3WpNBxw1VwcdNkS82aC5VXTg08ij+KTobOvxHLJ53BRDdq6OglnBuJbbq56PUS5LzEqyxCCnE5Z5LJ8ssxJk674EgfaAXlhwyxOdqr/hKxghJ/ZOLUY8zweEfoApWg7hgXPW0kG+iyHjoAm6rRNcOG5wDJvsS9LNSwvJhkieIKP5F2/Dald7mHn7aPa6SiRfrpZXKrE3ql+i5lxAo7rQ0HR9nKfACazJRvWW7a/E38X+PN3WvGLGwEWybt9WSef2zdyc1CVDfO8wMyGhF4IygtVJYNm9BJ8ARokWgPjg6KyHQ6fbRmwExWgrgbtFoZkQM+ykl+9UKgcvL6mFzYTI0BcPYZAH+Z8SsGQ5D6bo38bgYMaTZEyMbAN/0VQRnb9NeY3FoRFjWkOqQ6pPrfVp0mG2PuymU8zX2/s3S3vS/BtrXYmkB4S8TPwfq4BrVjLz1v0GsFFc20hndpb2m+AnhXPbr3Lolh6ulTMLF1t4bBU4GaKeXa/+UGv9T5AuU6VFrU+WZZi6RSfTypTrq2rufmWIur/Ch21mscLhaBrMbxeXT0taUHt91QjUlteF21u5Lc3cH+qrfvB+dG60v4S5RvzU9Cmu/G/pj61oMBYH+tevs2bKDt2Bb/5l3aTLANmIS8OnvIjf9jbqTL2KEqirZHk4+Cl1G7a8by6syPHJYEVQNKTKP0PzvjWe58eQbVVke1OKlwPCDkmTCdSjm32CHSWixBxYM8LuVr3C+NYUh81pMj+XxNMFQXhe37QzqC0TZToiAKKcekpuqmy3PU2Bx2pipLp9Ep3W+x212tp+IGebXJ/SrBvDizu811P3cjVAes4lSvsYeFeo4gd+ByOAakr4ZRXEcS0p0P0T9wbJxybqd8dHGBDxCmPRJIPHyMhCDetZPl8nxlk4vaqKCLHB8P9tSzPxypOekI5q1lxURLDJqGiCrQS+GXgSqE9rr9fD4ggn2qoXNxTuuK7KV2mjA8zWQ3KQhtM2XfUYQUKu0ERR0ED+yewPW2KMqonDGACEjQ6Ii7YQIuQtuyri0Ng8c8gCETe1jlXB3MMkkBHB60l4JRk5CaRExIk4CXcYv97ZaE3+UjaG2kBL38MdpzDNpDkqqRV0cJmROJKzB4D4hJKad4S+laIJKIYSkljsjicbPRQY2Ekx9a/IavXBCdpAhnyx9hVTTlF4OD6hpRWt0juvP5QR9eLCu/v/oxNyKAIfpE9i16TGMyiWtrxBXKeFryzW00eyp6teTWHHwWOvJgn1kLXOGi4SgVHKde1Dsoxi7Oi5ZIbdZ7rAsTBQrR8U7rvTwDa05o5Lfr7BgsHtyRQ4dgsM6Y6MYCghw5I3H6pOSl9VXVazAKSiNoNkvqGgk4awCKUuc8e3jQlrRMQcqKF0r2MxNYnlp669M5OfuAMfuDcnLQlB3iE0kMtfUQx5o1cfg/MDKzAVjFQi9LWBDNkU+y5NnALpJWkbWXpSxQGzMqWJqawo7pDK4pbC5OTmEot2gnDsa+q9CHPAwOfR6/jjNMq1NqvgsP+V27BCtZbrd/NJ34A8uSKhZOl2WTxX1HvE1KrbbA+AWfPt7EI65mcXHYB3YgEiB36iZbuALprsnghst3cRByedv4qeiKHbimc+9F2otxC35R/E/TNPxpLNq5nJNaXLfpDOH9BO4j1FbrdQCP8LR5MM+DT0vJSyX2DKL0VPz7+VVNtXRLvdD45ejIvAYVPNxlN0FJnlE4x1WU90JgkL+GCELcOof9lxZ8rbUPFqRpceeFVJH+/SA2UvLlbPcvTj2SCVEJ9rBG7f61vEGLqi3gB4jsRDjyph9JSAYYpfhBIGTo+RoplIBpq9kFEkPzYqOQWBE22JGLi6OT1J/Oo1I5EwZ4JfQB52CACseFLqr7S4yG3uYYF3qDq6+bGUKlTnQFfMrxAVaNLc0YNCn4THfVOFRRhtz433ADHX2ZwLRkMjNdrq+e1b8ZOf3cmy50zaHzQ+Ih8ZB4SDwkHhIPiYfEQ+Ih8ZB4SPz/UmyoVTu6HQ3eK/uTyJFJr5+t6Fo/dRjNZVOL3adsXTEnxr29iTkQQ6D39qioxnYx5uDpeulxr5SlGVsT9v/z477/4Vngf3HzDtHlULvo7u9hPv9j21dlbIGaYev5CUV/1tM4T+GPtbUqBo7PFE1QIMsIGAVF1Goc7j6iXNU3eXGtaFOebZ/792zhg19IbQu653WX0/VHqhVonoAXHk3TLVYvtDcq7Kv7k6I2YtQUVatxlHvs0RYC0yHD/82rRQQAlfLj0tS059ewZbaNcNO1S+A4IJ+wuvzxuXxdqYOxV4nmSUPJsExC+JMsCGRnsAZ1n6RRfHdFbb+rXo3Y7iu43a30EeeWML69/oucvcKw0Wcpxqi3DPdX8wkHfRC24NxTumGQ6+dY4s3XdunW9utqRh0JV82qVWSz1Q1rnD+1gqP0K8ODK9WeO2kCgF1xQbjnjglEY4MEmXgFJ2/fpwe2ttLTltjLKuVdc6IhKzIbY7w9AFgrUYHxBDGMoHFz9YqdoR9RG+Myyku8mCPrzhkJWyoghSE2GiZHz09ppRdOo+rBm8RbcD/I3lykaIPmZ3GUNNpcfUWPDf1I5D+d2tg1N3qW3YRzmdznKXMJdinBfowSL0TVevasbNVp0Unc8IbuXR7grJW2hAdGZ7fxZ4GYrecPg1Cq0/pL4rdWykuTLTUrgaiTW7nUKTL2Mg9v9Cr3gd5cBb17Vy7BcZ/gOKagdc7LRdj4iNrqguYPvn7fcFL4rc+9K+UjIY87svqeFP+GE7RfHVhA2qMYcf/9l3ze8x8LfJSX+kWjDjoYVao9XRfro+ySqASPD8UOpZh+DkXrGAsV5Cll9EruCFqQjVZhby13xPWb7x8/EG4GUX813RVDpdqVnsQdB7leT9YzvdOOhjvBm2vy1V3Z9rHpMnYB5YnEfdbi5+HLZ6T5WW5jfXt+1JuAueSzdeZH24sZ3QSz+ZXBnhhmbwyUu5j2BElYaH/EczxaYeTGrJcqO5USusZgko8GV1Yl8FQOHPzn2e/wTgvqzg/gFlbYqzgM4laebFmYM6rP6SNj30byhN8AT6a0BvFfBOJeBObi+k/hFtnBHAvnHlPb6tS11m8QIVBoY6uuIT2pnHscNkoTQJ8vJtn32I/dhlOPts+U9OyMQ5ft68u66z7bPgGBoupbzeYtE7NvBcFNEQ8s7qmr6UC4fyWON+Uzsz8YXIU/2RxIjk+RVXYcCA+uIi4T+tt4rn4eSqIQGF37Cdb99QpHm+InaP0Jkf6DUm4DlnAp0Ebzj04lhbr+nFaEkgTl5ALn8566D+pKUzuHTVP5GrmIU5R0qZm4lRuuVGGXaakbGhUfw88sjh3A3tDf3yIuc8YZjlXq0GAQrAbEEWZMNOgJwgUgxNaS9iwWpWM/FEsm+5FKSCY3JTCsuUzrBIG2+cCmEybynzDUnwecevlq80Mwnom7WZ2oWpbCEOaZGASTIqd02mRnD4x7vQ2knycpPoKjdovBoN8BgaS1pNq7EPGtpmPgJvxsVU+lwpHgNkyIwgB874AkqGALtRZhv4FYTZI/awhp6qvWm54sqlTIt9ynMM3EGQNp1ZzBgiVehm3qLcFvdUdXUd7Bk4s37BsAelNr+W+Fs6lw0DH50XCuD1EqiSWXVebvwoLZWVOoN5FjP1GVO16BmDKR8OhgHROO1OhaU6sq5WVgQp3X++3BzxhwNcasu0psKJODUcdPVhClsejbIo/pzhnpVHKtQ+Qj8vij+eg/AQWgB0eaindLgrzEhYgVBNujFmyGuiEneyC5LgWIMiPNydOK6/oDXmGSgrO1vlR8LT8cznXTBts1rlLHT6w4JsFFfE/Pviu25outT28uYIjoTFr2XevM1bqxm+FTWqULEcV0UcIKc19YxSNVmhNd5E6RKA73lNXpA3R5BUZyhpNL+ghj824EqBDq2HmPGLw8MI12UG0XjhE60J6+gDaZcPNQ+AIIRND1UzF+lasiY/X7e1Mstj/JH3vFAFvX14xwNNcb7U3G09CbJ6rcFOCQ7F+IsLicatdnuIEgbWysjxiUH/hwNLPobg1smMZB9Lp1R0SbPpAgMZ+4kNMAmqZFm5UsULh5UgnlyRROYcas1l1uB45a61IUPyZWPLQ+K3c+q0/Bmo7vPnxLkqrFtso/wB6mY/Ez8BGXr0HEesMrtt0iXJ84MVBiT54GmPp8fNeZFUdfsfGlr+GzOiuVWwdSgGozCHDmlAZwY+vd/CQxLmQYW3edhSEXiHovkjbRjOxyV195lDyvYyzBelOaqqkil+uJwxB3sIgY2ZwDdaT0GYO4WW72CVqXUfuKYUTOXt4Z5tbFOXrAXQY6LhAcX/dbY4BfZezcaTZHUiKNZSR4o5hchGCpFOV6gSIIMVhVytm9X5r7KK8M+i8diKCY9Nbi00mCuwMVRPcZoX99v66q5OgAB66xaaDiY1jzxklIX03JXkmmjcu8t9uX1EXL9gqL+Uv1kD6npiS9wji3q6l08bPy9rT1r2rRx85ebncx00M25vFTMMvAggVumQ42kAoLc15VG5Gp1OjvsMUkcReDNovwTEfvSzKvPnaYf3sqbd6PFA4IchlY6M9MFRUvNadUlxwK73Q7OVBR5MIQ4oidu4FesPb8sebanRZJFhwCOcEmOo/PoQrdBXRnEVhBzbFkP2YgxcN51BteRhT/PhubgYk0P5ynGA7Z+8ULkIdOM8uoXoAjoFL+vTS10oZlWeuSuPfTDXzNAmdkD8w+OxCTAKRvl4dxtES8brtmoFRL0c4Pu4JbRKH0TUyOeFYtOIte7I0ZyWz4OwRy/WO2eNu1c9v1F/A21R/pdNoJoj3Z3R3srHhHpzZvu74Lb8Ny5MLCB+6GD7Jz1j/pzNQ2leVeJuT138Bsj7M97739V5jNffT6Zembv5CNdzHxm9z2MDv4UcugxOUvwV4A92ycW1Q4OyOveQUochiZrh6nzXhmwE71V/ylEjjAnDLehUgRB8fv+aLopdveyuVrl11asvm7fwNQSwMEFAACAAgA87v9SHBr3rpLAAAAagAAABsAAAB1bml2ZXJzYWwvdW5pdmVyc2FsLnBuZy54bWyzsa/IzVEoSy0qzszPs1Uy1DNQsrfj5bIpKEoty0wtV6gAigEFIUBJoRLINUJwyzNTSjJslczNTBFiGamZ6Rkltkqm5iZwQX2gkQBQSwECAAAUAAIACADyu/1IL7QnmGoEAAADEQAAHQAAAAAAAAABAAAAAAAAAAAAdW5pdmVyc2FsL2NvbW1vbl9tZXNzYWdlcy5sbmdQSwECAAAUAAIACADyu/1IjFU64GYEAADIEAAALgAAAAAAAAABAAAAAAClBAAAdW5pdmVyc2FsL2N1c3RvbV9wcmVzZXRzLzAvY29tbW9uX21lc3NhZ2VzLmxuZ1BLAQIAABQAAgAIAPK7/UgCPzmq+AMAACoRAAAnAAAAAAAAAAEAAAAAAFcJAAB1bml2ZXJzYWwvZmxhc2hfcHVibGlzaGluZ19zZXR0aW5ncy54bWxQSwECAAAUAAIACADyu/1IJK28pboCAABRCgAAIQAAAAAAAAABAAAAAACUDQAAdW5pdmVyc2FsL2ZsYXNoX3NraW5fc2V0dGluZ3MueG1sUEsBAgAAFAACAAgA8rv9SPNW1CjNAwAAOxAAACYAAAAAAAAAAQAAAAAAjRAAAHVuaXZlcnNhbC9odG1sX3B1Ymxpc2hpbmdfc2V0dGluZ3MueG1sUEsBAgAAFAACAAgA8rv9SP2K5USgAQAAHQYAAB8AAAAAAAAAAQAAAAAAnhQAAHVuaXZlcnNhbC9odG1sX3NraW5fc2V0dGluZ3MuanNQSwECAAAUAAIACADyu/1I2BUFlPAAAABYAgAAGgAAAAAAAAABAAAAAAB7FgAAdW5pdmVyc2FsL2kxOG5fcHJlc2V0cy54bWxQSwECAAAUAAIACADyu/1IOOJOpW4AAABwAAAAHAAAAAAAAAABAAAAAACjFwAAdW5pdmVyc2FsL2xvY2FsX3NldHRpbmdzLnhtbFBLAQIAABQAAgAIAPeSU0cjtE77+wIAALAIAAAUAAAAAAAAAAEAAAAAAEsYAAB1bml2ZXJzYWwvcGxheWVyLnhtbFBLAQIAABQAAgAIAPK7/UiIYf413QgAAO09AAApAAAAAAAAAAEAAAAAAHgbAAB1bml2ZXJzYWwvc2tpbl9jdXN0b21pemF0aW9uX3NldHRpbmdzLnhtbFBLAQIAABQAAgAIAPO7/UjXXNGrYhkAAK43AAAXAAAAAAAAAAAAAAAAAJwkAAB1bml2ZXJzYWwvdW5pdmVyc2FsLnBuZ1BLAQIAABQAAgAIAPO7/Uhwa966SwAAAGoAAAAbAAAAAAAAAAEAAAAAADM+AAB1bml2ZXJzYWwvdW5pdmVyc2FsLnBuZy54bWxQSwUGAAAAAAwADAClAwAAtz4AAAAA"/>
  <p:tag name="ISPRING_PRESENTATION_TITLE" val="模板0807"/>
</p:tagLst>
</file>

<file path=ppt/theme/theme1.xml><?xml version="1.0" encoding="utf-8"?>
<a:theme xmlns:a="http://schemas.openxmlformats.org/drawingml/2006/main" name="第一PPT，www.1ppt.com">
  <a:themeElements>
    <a:clrScheme name="红色">
      <a:dk1>
        <a:sysClr val="windowText" lastClr="000000"/>
      </a:dk1>
      <a:lt1>
        <a:sysClr val="window" lastClr="FFFFFF"/>
      </a:lt1>
      <a:dk2>
        <a:srgbClr val="44546A"/>
      </a:dk2>
      <a:lt2>
        <a:srgbClr val="E7E6E6"/>
      </a:lt2>
      <a:accent1>
        <a:srgbClr val="F23B48"/>
      </a:accent1>
      <a:accent2>
        <a:srgbClr val="3F3F3F"/>
      </a:accent2>
      <a:accent3>
        <a:srgbClr val="A5A5A5"/>
      </a:accent3>
      <a:accent4>
        <a:srgbClr val="FFC000"/>
      </a:accent4>
      <a:accent5>
        <a:srgbClr val="4472C4"/>
      </a:accent5>
      <a:accent6>
        <a:srgbClr val="70AD47"/>
      </a:accent6>
      <a:hlink>
        <a:srgbClr val="0563C1"/>
      </a:hlink>
      <a:folHlink>
        <a:srgbClr val="954F72"/>
      </a:folHlink>
    </a:clrScheme>
    <a:fontScheme name="Temp">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F23B48"/>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第一PPT www.1ppt.com">
  <a:themeElements>
    <a:clrScheme name="红色">
      <a:dk1>
        <a:sysClr val="windowText" lastClr="000000"/>
      </a:dk1>
      <a:lt1>
        <a:sysClr val="window" lastClr="FFFFFF"/>
      </a:lt1>
      <a:dk2>
        <a:srgbClr val="44546A"/>
      </a:dk2>
      <a:lt2>
        <a:srgbClr val="E7E6E6"/>
      </a:lt2>
      <a:accent1>
        <a:srgbClr val="F23B48"/>
      </a:accent1>
      <a:accent2>
        <a:srgbClr val="3F3F3F"/>
      </a:accent2>
      <a:accent3>
        <a:srgbClr val="F23B48"/>
      </a:accent3>
      <a:accent4>
        <a:srgbClr val="3F3F3F"/>
      </a:accent4>
      <a:accent5>
        <a:srgbClr val="F23B48"/>
      </a:accent5>
      <a:accent6>
        <a:srgbClr val="3F3F3F"/>
      </a:accent6>
      <a:hlink>
        <a:srgbClr val="0563C1"/>
      </a:hlink>
      <a:folHlink>
        <a:srgbClr val="954F72"/>
      </a:folHlink>
    </a:clrScheme>
    <a:fontScheme name="Temp">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2518</TotalTime>
  <Words>2836</Words>
  <Application>Microsoft Office PowerPoint</Application>
  <PresentationFormat>Geniş ekran</PresentationFormat>
  <Paragraphs>298</Paragraphs>
  <Slides>19</Slides>
  <Notes>18</Notes>
  <HiddenSlides>0</HiddenSlides>
  <MMClips>0</MMClips>
  <ScaleCrop>false</ScaleCrop>
  <HeadingPairs>
    <vt:vector size="6" baseType="variant">
      <vt:variant>
        <vt:lpstr>Kullanılan Yazı Tipleri</vt:lpstr>
      </vt:variant>
      <vt:variant>
        <vt:i4>10</vt:i4>
      </vt:variant>
      <vt:variant>
        <vt:lpstr>Tema</vt:lpstr>
      </vt:variant>
      <vt:variant>
        <vt:i4>2</vt:i4>
      </vt:variant>
      <vt:variant>
        <vt:lpstr>Slayt Başlıkları</vt:lpstr>
      </vt:variant>
      <vt:variant>
        <vt:i4>19</vt:i4>
      </vt:variant>
    </vt:vector>
  </HeadingPairs>
  <TitlesOfParts>
    <vt:vector size="31" baseType="lpstr">
      <vt:lpstr>等线</vt:lpstr>
      <vt:lpstr>微软雅黑</vt:lpstr>
      <vt:lpstr>Arial</vt:lpstr>
      <vt:lpstr>Bahnschrift SemiBold Condensed</vt:lpstr>
      <vt:lpstr>Bahnschrift SemiCondensed</vt:lpstr>
      <vt:lpstr>Calibri</vt:lpstr>
      <vt:lpstr>Lato</vt:lpstr>
      <vt:lpstr>Montserrat Medium</vt:lpstr>
      <vt:lpstr>Raleway</vt:lpstr>
      <vt:lpstr>Times New Roman</vt:lpstr>
      <vt:lpstr>第一PPT，www.1ppt.com</vt:lpstr>
      <vt:lpstr>第一PPT www.1ppt.com</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www.1ppt.com</dc:title>
  <dc:creator>user</dc:creator>
  <cp:keywords>www.1ppt.com</cp:keywords>
  <cp:lastModifiedBy>ayliz</cp:lastModifiedBy>
  <cp:revision>214</cp:revision>
  <dcterms:created xsi:type="dcterms:W3CDTF">2015-11-20T05:45:53Z</dcterms:created>
  <dcterms:modified xsi:type="dcterms:W3CDTF">2025-05-30T08:26:22Z</dcterms:modified>
</cp:coreProperties>
</file>